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257" r:id="rId2"/>
    <p:sldId id="259" r:id="rId3"/>
    <p:sldId id="260" r:id="rId4"/>
    <p:sldId id="261" r:id="rId5"/>
    <p:sldId id="262" r:id="rId6"/>
    <p:sldId id="264" r:id="rId7"/>
    <p:sldId id="263" r:id="rId8"/>
    <p:sldId id="265" r:id="rId9"/>
    <p:sldId id="270" r:id="rId10"/>
    <p:sldId id="271" r:id="rId11"/>
    <p:sldId id="266" r:id="rId12"/>
    <p:sldId id="267" r:id="rId13"/>
    <p:sldId id="268" r:id="rId14"/>
    <p:sldId id="398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7" r:id="rId38"/>
    <p:sldId id="298" r:id="rId39"/>
    <p:sldId id="299" r:id="rId40"/>
    <p:sldId id="300" r:id="rId41"/>
    <p:sldId id="301" r:id="rId42"/>
    <p:sldId id="302" r:id="rId43"/>
    <p:sldId id="303" r:id="rId44"/>
    <p:sldId id="304" r:id="rId45"/>
    <p:sldId id="305" r:id="rId46"/>
    <p:sldId id="306" r:id="rId47"/>
    <p:sldId id="307" r:id="rId48"/>
    <p:sldId id="308" r:id="rId49"/>
    <p:sldId id="310" r:id="rId50"/>
    <p:sldId id="311" r:id="rId51"/>
    <p:sldId id="400" r:id="rId52"/>
    <p:sldId id="399" r:id="rId53"/>
    <p:sldId id="272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26"/>
    <p:restoredTop sz="94613"/>
  </p:normalViewPr>
  <p:slideViewPr>
    <p:cSldViewPr snapToGrid="0" snapToObjects="1" showGuides="1">
      <p:cViewPr varScale="1">
        <p:scale>
          <a:sx n="90" d="100"/>
          <a:sy n="90" d="100"/>
        </p:scale>
        <p:origin x="216" y="8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esProps" Target="presProps.xml"/><Relationship Id="rId57" Type="http://schemas.openxmlformats.org/officeDocument/2006/relationships/viewProps" Target="viewProps.xml"/><Relationship Id="rId58" Type="http://schemas.openxmlformats.org/officeDocument/2006/relationships/theme" Target="theme/theme1.xml"/><Relationship Id="rId59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jurafsky:Downloads:sagihistorical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78923665791776"/>
          <c:y val="0.0555555555555555"/>
          <c:w val="0.596119422572178"/>
          <c:h val="0.82246937882764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Sheet1!$A$13</c:f>
              <c:strCache>
                <c:ptCount val="1"/>
                <c:pt idx="0">
                  <c:v>&lt;1250</c:v>
                </c:pt>
              </c:strCache>
            </c:strRef>
          </c:tx>
          <c:spPr>
            <a:solidFill>
              <a:schemeClr val="accent2">
                <a:lumMod val="20000"/>
                <a:lumOff val="80000"/>
              </a:schemeClr>
            </a:solidFill>
          </c:spPr>
          <c:invertIfNegative val="0"/>
          <c:cat>
            <c:strRef>
              <c:f>Sheet1!$B$12:$D$12</c:f>
              <c:strCache>
                <c:ptCount val="3"/>
                <c:pt idx="0">
                  <c:v>dog</c:v>
                </c:pt>
                <c:pt idx="1">
                  <c:v>deer</c:v>
                </c:pt>
                <c:pt idx="2">
                  <c:v>hound</c:v>
                </c:pt>
              </c:strCache>
            </c:strRef>
          </c:cat>
          <c:val>
            <c:numRef>
              <c:f>Sheet1!$B$13:$D$13</c:f>
              <c:numCache>
                <c:formatCode>General</c:formatCode>
                <c:ptCount val="3"/>
                <c:pt idx="1">
                  <c:v>38.7</c:v>
                </c:pt>
              </c:numCache>
            </c:numRef>
          </c:val>
        </c:ser>
        <c:ser>
          <c:idx val="1"/>
          <c:order val="1"/>
          <c:tx>
            <c:strRef>
              <c:f>Sheet1!$A$14</c:f>
              <c:strCache>
                <c:ptCount val="1"/>
                <c:pt idx="0">
                  <c:v>Middle 1350-1500</c:v>
                </c:pt>
              </c:strCache>
            </c:strRef>
          </c:tx>
          <c:spPr>
            <a:solidFill>
              <a:schemeClr val="accent2">
                <a:lumMod val="40000"/>
                <a:lumOff val="60000"/>
              </a:schemeClr>
            </a:solidFill>
          </c:spPr>
          <c:invertIfNegative val="0"/>
          <c:cat>
            <c:strRef>
              <c:f>Sheet1!$B$12:$D$12</c:f>
              <c:strCache>
                <c:ptCount val="3"/>
                <c:pt idx="0">
                  <c:v>dog</c:v>
                </c:pt>
                <c:pt idx="1">
                  <c:v>deer</c:v>
                </c:pt>
                <c:pt idx="2">
                  <c:v>hound</c:v>
                </c:pt>
              </c:strCache>
            </c:strRef>
          </c:cat>
          <c:val>
            <c:numRef>
              <c:f>Sheet1!$B$14:$D$14</c:f>
              <c:numCache>
                <c:formatCode>General</c:formatCode>
                <c:ptCount val="3"/>
                <c:pt idx="0">
                  <c:v>12.8</c:v>
                </c:pt>
                <c:pt idx="1">
                  <c:v>20.6</c:v>
                </c:pt>
                <c:pt idx="2">
                  <c:v>22.8</c:v>
                </c:pt>
              </c:numCache>
            </c:numRef>
          </c:val>
        </c:ser>
        <c:ser>
          <c:idx val="2"/>
          <c:order val="2"/>
          <c:tx>
            <c:strRef>
              <c:f>Sheet1!$A$15</c:f>
              <c:strCache>
                <c:ptCount val="1"/>
                <c:pt idx="0">
                  <c:v>Modern 1500-1710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</c:spPr>
          <c:invertIfNegative val="0"/>
          <c:cat>
            <c:strRef>
              <c:f>Sheet1!$B$12:$D$12</c:f>
              <c:strCache>
                <c:ptCount val="3"/>
                <c:pt idx="0">
                  <c:v>dog</c:v>
                </c:pt>
                <c:pt idx="1">
                  <c:v>deer</c:v>
                </c:pt>
                <c:pt idx="2">
                  <c:v>hound</c:v>
                </c:pt>
              </c:strCache>
            </c:strRef>
          </c:cat>
          <c:val>
            <c:numRef>
              <c:f>Sheet1!$B$15:$D$15</c:f>
              <c:numCache>
                <c:formatCode>General</c:formatCode>
                <c:ptCount val="3"/>
                <c:pt idx="0">
                  <c:v>24.7</c:v>
                </c:pt>
                <c:pt idx="1">
                  <c:v>20.5</c:v>
                </c:pt>
                <c:pt idx="2">
                  <c:v>16.5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-94870480"/>
        <c:axId val="-94859584"/>
      </c:barChart>
      <c:catAx>
        <c:axId val="-948704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/>
            </a:pPr>
            <a:endParaRPr lang="en-US"/>
          </a:p>
        </c:txPr>
        <c:crossAx val="-94859584"/>
        <c:crosses val="autoZero"/>
        <c:auto val="1"/>
        <c:lblAlgn val="ctr"/>
        <c:lblOffset val="100"/>
        <c:noMultiLvlLbl val="0"/>
      </c:catAx>
      <c:valAx>
        <c:axId val="-9485958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sz="1600"/>
                  <a:t>Semantic</a:t>
                </a:r>
                <a:r>
                  <a:rPr lang="en-US" sz="1600" baseline="0"/>
                  <a:t> Broadening</a:t>
                </a:r>
                <a:endParaRPr lang="en-US" sz="160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94870480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416709755030621"/>
          <c:y val="0.110535141440653"/>
          <c:w val="0.272179133858268"/>
          <c:h val="0.278929352580927"/>
        </c:manualLayout>
      </c:layout>
      <c:overlay val="0"/>
      <c:spPr>
        <a:solidFill>
          <a:schemeClr val="bg1"/>
        </a:solidFill>
      </c:spPr>
    </c:legend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media/image10.png>
</file>

<file path=ppt/media/image17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2CFA8-06B5-F649-B466-CEA3CAC4C275}" type="datetimeFigureOut">
              <a:rPr lang="en-US" smtClean="0"/>
              <a:t>10/9/17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FBCE3-F22A-884D-812E-895A118FE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84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D408EE-8737-D141-9FE5-8DAEE476D1D6}" type="slidenum">
              <a:rPr lang="en-US"/>
              <a:pPr/>
              <a:t>9</a:t>
            </a:fld>
            <a:endParaRPr lang="en-US"/>
          </a:p>
        </p:txBody>
      </p:sp>
      <p:sp>
        <p:nvSpPr>
          <p:cNvPr id="14407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407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8060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1947F1-3C68-9D46-B01B-C61D8C2AD3F6}" type="slidenum">
              <a:rPr lang="en-US"/>
              <a:pPr/>
              <a:t>25</a:t>
            </a:fld>
            <a:endParaRPr lang="en-US"/>
          </a:p>
        </p:txBody>
      </p:sp>
      <p:sp>
        <p:nvSpPr>
          <p:cNvPr id="471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8529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AF7090-B501-694D-8635-028277A3FDB6}" type="slidenum">
              <a:rPr lang="en-US"/>
              <a:pPr/>
              <a:t>26</a:t>
            </a:fld>
            <a:endParaRPr lang="en-US"/>
          </a:p>
        </p:txBody>
      </p:sp>
      <p:sp>
        <p:nvSpPr>
          <p:cNvPr id="49155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9156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518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D56A17-8CE6-F84F-A9EC-C05920D725B4}" type="slidenum">
              <a:rPr lang="en-US"/>
              <a:pPr/>
              <a:t>27</a:t>
            </a:fld>
            <a:endParaRPr lang="en-US"/>
          </a:p>
        </p:txBody>
      </p:sp>
      <p:sp>
        <p:nvSpPr>
          <p:cNvPr id="51203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1204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281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DBD71C-4444-1B48-8B17-41973DF40CE4}" type="slidenum">
              <a:rPr lang="en-US"/>
              <a:pPr/>
              <a:t>28</a:t>
            </a:fld>
            <a:endParaRPr lang="en-US"/>
          </a:p>
        </p:txBody>
      </p:sp>
      <p:sp>
        <p:nvSpPr>
          <p:cNvPr id="5325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3252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672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3A07A9-555F-9247-B931-A8C2BD40E6FA}" type="slidenum">
              <a:rPr lang="en-US"/>
              <a:pPr/>
              <a:t>31</a:t>
            </a:fld>
            <a:endParaRPr lang="en-US"/>
          </a:p>
        </p:txBody>
      </p:sp>
      <p:sp>
        <p:nvSpPr>
          <p:cNvPr id="60419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0420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576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9EDCFF4-2D24-E54C-B96B-F2E29F5E7D9E}" type="slidenum">
              <a:rPr lang="en-US"/>
              <a:pPr/>
              <a:t>32</a:t>
            </a:fld>
            <a:endParaRPr lang="en-US"/>
          </a:p>
        </p:txBody>
      </p:sp>
      <p:sp>
        <p:nvSpPr>
          <p:cNvPr id="6861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9374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4F77A55-F982-9A4C-A108-979BDF95137C}" type="slidenum">
              <a:rPr lang="en-US"/>
              <a:pPr/>
              <a:t>33</a:t>
            </a:fld>
            <a:endParaRPr lang="en-US"/>
          </a:p>
        </p:txBody>
      </p:sp>
      <p:sp>
        <p:nvSpPr>
          <p:cNvPr id="66563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7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6F666C5-4FD6-FE41-A1F8-E4152B6B8AF3}" type="slidenum">
              <a:rPr lang="en-US"/>
              <a:pPr/>
              <a:t>34</a:t>
            </a:fld>
            <a:endParaRPr lang="en-US"/>
          </a:p>
        </p:txBody>
      </p:sp>
      <p:sp>
        <p:nvSpPr>
          <p:cNvPr id="62467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2468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319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6F666C5-4FD6-FE41-A1F8-E4152B6B8AF3}" type="slidenum">
              <a:rPr lang="en-US"/>
              <a:pPr/>
              <a:t>35</a:t>
            </a:fld>
            <a:endParaRPr lang="en-US"/>
          </a:p>
        </p:txBody>
      </p:sp>
      <p:sp>
        <p:nvSpPr>
          <p:cNvPr id="62467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2468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057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02B2770-A075-794E-BA87-A418E39DC540}" type="slidenum">
              <a:rPr lang="en-US"/>
              <a:pPr/>
              <a:t>37</a:t>
            </a:fld>
            <a:endParaRPr lang="en-US"/>
          </a:p>
        </p:txBody>
      </p:sp>
      <p:sp>
        <p:nvSpPr>
          <p:cNvPr id="57347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7348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0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8F0E60-711F-264E-9700-3BFFCFDBB649}" type="slidenum">
              <a:rPr lang="en-US"/>
              <a:pPr/>
              <a:t>15</a:t>
            </a:fld>
            <a:endParaRPr lang="en-US"/>
          </a:p>
        </p:txBody>
      </p:sp>
      <p:sp>
        <p:nvSpPr>
          <p:cNvPr id="55299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5300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47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86A9FE-83D6-4343-A368-4D673939E6AA}" type="slidenum">
              <a:rPr lang="en-US"/>
              <a:pPr/>
              <a:t>16</a:t>
            </a:fld>
            <a:endParaRPr lang="en-US"/>
          </a:p>
        </p:txBody>
      </p:sp>
      <p:sp>
        <p:nvSpPr>
          <p:cNvPr id="29699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9700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91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F974EC4-09B4-3142-8CA4-CABD5AEF83BF}" type="slidenum">
              <a:rPr lang="en-US"/>
              <a:pPr/>
              <a:t>18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60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39DE374-CD1C-C545-B342-372C41FFCFB5}" type="slidenum">
              <a:rPr lang="en-US"/>
              <a:pPr/>
              <a:t>19</a:t>
            </a:fld>
            <a:endParaRPr lang="en-US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57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EA3D700-1B5D-5E45-B72A-E782122A85FF}" type="slidenum">
              <a:rPr lang="en-US"/>
              <a:pPr/>
              <a:t>20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130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BB938B8-BEE4-6C4C-B254-E81D400533BC}" type="slidenum">
              <a:rPr lang="en-US"/>
              <a:pPr/>
              <a:t>22</a:t>
            </a:fld>
            <a:endParaRPr lang="en-US"/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875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131D9D-3987-4743-ACA8-3340374092C6}" type="slidenum">
              <a:rPr lang="en-US"/>
              <a:pPr/>
              <a:t>23</a:t>
            </a:fld>
            <a:endParaRPr lang="en-US"/>
          </a:p>
        </p:txBody>
      </p:sp>
      <p:sp>
        <p:nvSpPr>
          <p:cNvPr id="4301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3012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99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F4EB77-EF9A-D548-A1B8-FC40CBAEA682}" type="slidenum">
              <a:rPr lang="en-US"/>
              <a:pPr/>
              <a:t>24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438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4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512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71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52400"/>
            <a:ext cx="104648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524000"/>
            <a:ext cx="5130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524000"/>
            <a:ext cx="51308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406400" y="6400800"/>
            <a:ext cx="6908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Slide from Chris Manning's 276 class</a:t>
            </a:r>
          </a:p>
        </p:txBody>
      </p:sp>
    </p:spTree>
    <p:extLst>
      <p:ext uri="{BB962C8B-B14F-4D97-AF65-F5344CB8AC3E}">
        <p14:creationId xmlns:p14="http://schemas.microsoft.com/office/powerpoint/2010/main" val="14634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8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330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46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09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164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070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81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4A0EE-7F2D-E948-9561-C1DF063D5AD0}" type="datetimeFigureOut">
              <a:rPr lang="en-US" smtClean="0"/>
              <a:t>10/9/17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D5701-8C80-4F4F-9D34-75DB8F80C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234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ordnetweb.princeton.edu/perl/webwn" TargetMode="External"/><Relationship Id="rId4" Type="http://schemas.openxmlformats.org/officeDocument/2006/relationships/hyperlink" Target="http://www.nltk.org/Home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16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4" Type="http://schemas.openxmlformats.org/officeDocument/2006/relationships/image" Target="../media/image18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Lecture 13: </a:t>
            </a:r>
            <a:r>
              <a:rPr lang="en-US" dirty="0" smtClean="0"/>
              <a:t>Classical Lexical Semantics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Dan </a:t>
            </a:r>
            <a:r>
              <a:rPr lang="en-US" dirty="0" err="1" smtClean="0"/>
              <a:t>Jurafsky</a:t>
            </a:r>
            <a:r>
              <a:rPr lang="en-US" dirty="0" smtClean="0"/>
              <a:t> and Nathan Schneider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smtClean="0"/>
              <a:t>October 11, 2017</a:t>
            </a:r>
          </a:p>
        </p:txBody>
      </p:sp>
    </p:spTree>
    <p:extLst>
      <p:ext uri="{BB962C8B-B14F-4D97-AF65-F5344CB8AC3E}">
        <p14:creationId xmlns:p14="http://schemas.microsoft.com/office/powerpoint/2010/main" val="170979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406400"/>
            <a:ext cx="9956800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Word similarity for historical linguistics:</a:t>
            </a:r>
            <a:br>
              <a:rPr lang="en-US" dirty="0" smtClean="0"/>
            </a:br>
            <a:r>
              <a:rPr lang="en-US" dirty="0" smtClean="0"/>
              <a:t>semantic change over time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54" y="2238375"/>
            <a:ext cx="6165893" cy="373062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604001" y="1514158"/>
            <a:ext cx="49401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Kulkarni</a:t>
            </a:r>
            <a:r>
              <a:rPr lang="en-US" sz="2400" dirty="0"/>
              <a:t>, Al-</a:t>
            </a:r>
            <a:r>
              <a:rPr lang="en-US" sz="2400" dirty="0" err="1"/>
              <a:t>Rfou</a:t>
            </a:r>
            <a:r>
              <a:rPr lang="en-US" sz="2400" dirty="0"/>
              <a:t>, </a:t>
            </a:r>
            <a:r>
              <a:rPr lang="en-US" sz="2400" dirty="0" err="1"/>
              <a:t>Perozzi</a:t>
            </a:r>
            <a:r>
              <a:rPr lang="en-US" sz="2400" dirty="0"/>
              <a:t>, </a:t>
            </a:r>
            <a:r>
              <a:rPr lang="en-US" sz="2400" dirty="0" err="1"/>
              <a:t>Skiena</a:t>
            </a:r>
            <a:r>
              <a:rPr lang="en-US" sz="2400" dirty="0"/>
              <a:t> 2015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20801" y="1551226"/>
            <a:ext cx="3574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Sagi</a:t>
            </a:r>
            <a:r>
              <a:rPr lang="en-US" sz="2400" dirty="0"/>
              <a:t>, </a:t>
            </a:r>
            <a:r>
              <a:rPr lang="en-US" sz="2400" dirty="0" smtClean="0"/>
              <a:t>Kaufmann, </a:t>
            </a:r>
            <a:r>
              <a:rPr lang="en-US" sz="2400" dirty="0"/>
              <a:t>Clark 2013</a:t>
            </a:r>
          </a:p>
          <a:p>
            <a:endParaRPr lang="en-US" sz="2400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/>
          </p:nvPr>
        </p:nvGraphicFramePr>
        <p:xfrm>
          <a:off x="-508000" y="2006600"/>
          <a:ext cx="60960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320801" y="5612367"/>
            <a:ext cx="3359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general are terms over time?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62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Evaluation</a:t>
            </a:r>
            <a:r>
              <a:rPr lang="en-US" dirty="0" smtClean="0"/>
              <a:t>: Correlation with Humans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Ask humans and computer to rank pairs of words in order of semantic distance</a:t>
            </a:r>
          </a:p>
          <a:p>
            <a:r>
              <a:rPr lang="en-US" dirty="0" smtClean="0"/>
              <a:t>Measure correlation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8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Evaluation: Word Choice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Identify the alternative that is closest in meaning to the target</a:t>
            </a:r>
          </a:p>
          <a:p>
            <a:r>
              <a:rPr lang="en-US" u="sng" dirty="0" smtClean="0"/>
              <a:t>accidental</a:t>
            </a:r>
            <a:endParaRPr lang="en-US" dirty="0" smtClean="0"/>
          </a:p>
          <a:p>
            <a:pPr lvl="1"/>
            <a:r>
              <a:rPr lang="en-US" dirty="0" smtClean="0"/>
              <a:t>wheedle</a:t>
            </a:r>
          </a:p>
          <a:p>
            <a:pPr lvl="1"/>
            <a:r>
              <a:rPr lang="en-US" dirty="0" smtClean="0"/>
              <a:t>ferment</a:t>
            </a:r>
          </a:p>
          <a:p>
            <a:pPr lvl="1"/>
            <a:r>
              <a:rPr lang="en-US" dirty="0" smtClean="0"/>
              <a:t>inadvertent</a:t>
            </a:r>
          </a:p>
          <a:p>
            <a:pPr lvl="1"/>
            <a:r>
              <a:rPr lang="en-US" dirty="0" smtClean="0"/>
              <a:t>abominate</a:t>
            </a:r>
          </a:p>
          <a:p>
            <a:r>
              <a:rPr lang="en-US" u="sng" dirty="0" smtClean="0"/>
              <a:t>imprison</a:t>
            </a:r>
            <a:endParaRPr lang="en-US" dirty="0" smtClean="0"/>
          </a:p>
          <a:p>
            <a:pPr lvl="1"/>
            <a:r>
              <a:rPr lang="en-US" dirty="0" smtClean="0"/>
              <a:t>incarcerate</a:t>
            </a:r>
          </a:p>
          <a:p>
            <a:pPr lvl="1"/>
            <a:r>
              <a:rPr lang="en-US" dirty="0" smtClean="0"/>
              <a:t>writhe</a:t>
            </a:r>
          </a:p>
          <a:p>
            <a:pPr lvl="1"/>
            <a:r>
              <a:rPr lang="en-US" dirty="0" smtClean="0"/>
              <a:t>meander</a:t>
            </a:r>
          </a:p>
          <a:p>
            <a:pPr lvl="1"/>
            <a:r>
              <a:rPr lang="en-US" dirty="0" smtClean="0"/>
              <a:t>inhibit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29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Evaluation: Malapropisms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word that is most likely wrong</a:t>
            </a:r>
          </a:p>
          <a:p>
            <a:pPr lvl="1"/>
            <a:r>
              <a:rPr lang="en-US" dirty="0" smtClean="0"/>
              <a:t>Jack withdrew money from the ATM next to the band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classes </a:t>
            </a:r>
            <a:r>
              <a:rPr lang="en-US" dirty="0"/>
              <a:t>of </a:t>
            </a:r>
            <a:r>
              <a:rPr lang="en-US" dirty="0" smtClean="0"/>
              <a:t>similarity algorithms</a:t>
            </a:r>
            <a:endParaRPr lang="en-US" dirty="0"/>
          </a:p>
        </p:txBody>
      </p:sp>
      <p:sp>
        <p:nvSpPr>
          <p:cNvPr id="819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733" dirty="0"/>
              <a:t>Thesaurus-based algorithms</a:t>
            </a:r>
          </a:p>
          <a:p>
            <a:pPr lvl="1"/>
            <a:r>
              <a:rPr lang="en-US" sz="3200" dirty="0"/>
              <a:t>Are words “nearby” in </a:t>
            </a:r>
            <a:r>
              <a:rPr lang="en-US" sz="3200" dirty="0" smtClean="0"/>
              <a:t>a thesaurus</a:t>
            </a:r>
            <a:r>
              <a:rPr lang="en-US" sz="3200" dirty="0" smtClean="0"/>
              <a:t> </a:t>
            </a:r>
            <a:r>
              <a:rPr lang="en-US" sz="3200" dirty="0"/>
              <a:t>hierarchy?</a:t>
            </a:r>
          </a:p>
          <a:p>
            <a:pPr lvl="1"/>
            <a:r>
              <a:rPr lang="en-US" sz="3200" dirty="0"/>
              <a:t>Do words have similar glosses (definitions)?</a:t>
            </a:r>
          </a:p>
          <a:p>
            <a:r>
              <a:rPr lang="en-US" sz="3733" dirty="0"/>
              <a:t>Distributional algorithms</a:t>
            </a:r>
          </a:p>
          <a:p>
            <a:pPr lvl="1"/>
            <a:r>
              <a:rPr lang="en-US" sz="3200" dirty="0"/>
              <a:t>Do words </a:t>
            </a:r>
            <a:r>
              <a:rPr lang="en-US" sz="3200" dirty="0" smtClean="0"/>
              <a:t>behave similarly in real-world usage?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61620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smtClean="0"/>
              <a:t>WordNet </a:t>
            </a:r>
            <a:r>
              <a:rPr lang="en-US" dirty="0" smtClean="0"/>
              <a:t>3.1</a:t>
            </a:r>
            <a:endParaRPr lang="en-US" dirty="0"/>
          </a:p>
        </p:txBody>
      </p:sp>
      <p:sp>
        <p:nvSpPr>
          <p:cNvPr id="54275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dirty="0"/>
              <a:t>A hierarchically organized lexical </a:t>
            </a:r>
            <a:r>
              <a:rPr lang="en-US" dirty="0" smtClean="0"/>
              <a:t>database of English</a:t>
            </a:r>
            <a:endParaRPr lang="en-US" dirty="0"/>
          </a:p>
          <a:p>
            <a:r>
              <a:rPr lang="en-US" dirty="0"/>
              <a:t>On-line thesaurus + aspects of a dictionary</a:t>
            </a:r>
          </a:p>
          <a:p>
            <a:pPr lvl="2"/>
            <a:r>
              <a:rPr lang="en-US" dirty="0" err="1" smtClean="0"/>
              <a:t>globalwordnet.org</a:t>
            </a:r>
            <a:r>
              <a:rPr lang="en-US" dirty="0" smtClean="0"/>
              <a:t>: </a:t>
            </a:r>
            <a:r>
              <a:rPr lang="en-US" dirty="0" err="1" smtClean="0"/>
              <a:t>wordnets</a:t>
            </a:r>
            <a:r>
              <a:rPr lang="en-US" dirty="0" smtClean="0"/>
              <a:t> in 50+ languages</a:t>
            </a:r>
            <a:endParaRPr lang="en-US" dirty="0" smtClean="0"/>
          </a:p>
          <a:p>
            <a:pPr lvl="3"/>
            <a:r>
              <a:rPr lang="en-US" dirty="0" smtClean="0"/>
              <a:t>quality/coverage/availability varies</a:t>
            </a:r>
            <a:endParaRPr lang="en-US" dirty="0" smtClean="0"/>
          </a:p>
          <a:p>
            <a:r>
              <a:rPr lang="en-US" dirty="0" smtClean="0"/>
              <a:t>Let's talk about how words can semantically relate to each other first</a:t>
            </a:r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930400" y="3937000"/>
          <a:ext cx="6604000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02000"/>
                <a:gridCol w="3302000"/>
              </a:tblGrid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Category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Unique Strings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Noun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117,798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Verb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11,529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Adjective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22,479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  <a:tr h="528320"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Adverb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700" dirty="0" smtClean="0"/>
                        <a:t>4,481</a:t>
                      </a:r>
                      <a:endParaRPr lang="en-US" sz="27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215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Terminology: lemma and </a:t>
            </a:r>
            <a:r>
              <a:rPr lang="en-US" dirty="0" err="1" smtClean="0"/>
              <a:t>wordform</a:t>
            </a:r>
            <a:endParaRPr lang="en-US" dirty="0"/>
          </a:p>
        </p:txBody>
      </p:sp>
      <p:sp>
        <p:nvSpPr>
          <p:cNvPr id="2867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803400"/>
            <a:ext cx="11379200" cy="4775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733" dirty="0"/>
              <a:t>A </a:t>
            </a:r>
            <a:r>
              <a:rPr lang="en-US" sz="3733" b="1" dirty="0"/>
              <a:t>lemma</a:t>
            </a:r>
            <a:r>
              <a:rPr lang="en-US" sz="3733" dirty="0"/>
              <a:t> or </a:t>
            </a:r>
            <a:r>
              <a:rPr lang="en-US" sz="3733" b="1" dirty="0"/>
              <a:t>citation form</a:t>
            </a:r>
          </a:p>
          <a:p>
            <a:pPr lvl="1">
              <a:lnSpc>
                <a:spcPct val="90000"/>
              </a:lnSpc>
            </a:pPr>
            <a:r>
              <a:rPr lang="en-US" dirty="0" smtClean="0"/>
              <a:t>Representation of all forms with the same</a:t>
            </a:r>
            <a:r>
              <a:rPr lang="en-US" dirty="0" smtClean="0"/>
              <a:t> </a:t>
            </a:r>
            <a:r>
              <a:rPr lang="en-US" dirty="0"/>
              <a:t>stem, part of speech, rough </a:t>
            </a:r>
            <a:r>
              <a:rPr lang="en-US" dirty="0" smtClean="0"/>
              <a:t>semantics</a:t>
            </a:r>
          </a:p>
          <a:p>
            <a:pPr>
              <a:lnSpc>
                <a:spcPct val="90000"/>
              </a:lnSpc>
            </a:pPr>
            <a:r>
              <a:rPr lang="en-US" sz="3733" dirty="0"/>
              <a:t>A </a:t>
            </a:r>
            <a:r>
              <a:rPr lang="en-US" sz="3733" b="1" dirty="0" err="1"/>
              <a:t>wordform</a:t>
            </a:r>
            <a:endParaRPr lang="en-US" sz="3733" b="1" dirty="0"/>
          </a:p>
          <a:p>
            <a:pPr lvl="1">
              <a:lnSpc>
                <a:spcPct val="90000"/>
              </a:lnSpc>
            </a:pPr>
            <a:r>
              <a:rPr lang="en-US" sz="3200" dirty="0"/>
              <a:t>The inflected word as it appears in text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3251200" y="4445000"/>
          <a:ext cx="4419152" cy="2243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9576"/>
                <a:gridCol w="2209576"/>
              </a:tblGrid>
              <a:tr h="560832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err="1" smtClean="0"/>
                        <a:t>Wordform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Lemma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</a:tr>
              <a:tr h="560832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banks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bank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</a:tr>
              <a:tr h="560832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sung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smtClean="0"/>
                        <a:t>sing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</a:tr>
              <a:tr h="560832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err="1" smtClean="0"/>
                        <a:t>duermes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r>
                        <a:rPr lang="en-US" sz="3200" dirty="0" err="1" smtClean="0"/>
                        <a:t>dormir</a:t>
                      </a:r>
                      <a:endParaRPr lang="en-US" sz="3200" dirty="0"/>
                    </a:p>
                  </a:txBody>
                  <a:tcPr marL="121920" marR="121920" marT="60960" marB="6096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67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sz="4267" dirty="0"/>
              <a:t>Lemmas have senses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sz="3733" dirty="0"/>
              <a:t>One lemma “bank” can have many meanings:</a:t>
            </a:r>
          </a:p>
          <a:p>
            <a:pPr lvl="2"/>
            <a:r>
              <a:rPr lang="en-US" dirty="0" smtClean="0">
                <a:latin typeface="Courier"/>
                <a:cs typeface="Courier"/>
              </a:rPr>
              <a:t>…a </a:t>
            </a:r>
            <a:r>
              <a:rPr lang="en-US" b="1" dirty="0">
                <a:solidFill>
                  <a:srgbClr val="0000FF"/>
                </a:solidFill>
                <a:latin typeface="Courier"/>
                <a:cs typeface="Courier"/>
              </a:rPr>
              <a:t>bank</a:t>
            </a:r>
            <a:r>
              <a:rPr lang="en-US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can hold the investments in a custodial </a:t>
            </a:r>
            <a:r>
              <a:rPr lang="en-US" dirty="0" smtClean="0">
                <a:latin typeface="Courier"/>
                <a:cs typeface="Courier"/>
              </a:rPr>
              <a:t>account…</a:t>
            </a:r>
            <a:endParaRPr lang="en-US" dirty="0">
              <a:latin typeface="Courier"/>
              <a:cs typeface="Courier"/>
            </a:endParaRPr>
          </a:p>
          <a:p>
            <a:pPr lvl="2"/>
            <a:r>
              <a:rPr lang="en-US" dirty="0" smtClean="0">
                <a:latin typeface="Courier"/>
                <a:cs typeface="Courier"/>
              </a:rPr>
              <a:t>“…as agriculture </a:t>
            </a:r>
            <a:r>
              <a:rPr lang="en-US" dirty="0">
                <a:latin typeface="Courier"/>
                <a:cs typeface="Courier"/>
              </a:rPr>
              <a:t>burgeons on the east </a:t>
            </a:r>
            <a:r>
              <a:rPr lang="en-US" b="1" dirty="0" smtClean="0">
                <a:solidFill>
                  <a:srgbClr val="0000FF"/>
                </a:solidFill>
                <a:latin typeface="Courier"/>
                <a:cs typeface="Courier"/>
              </a:rPr>
              <a:t>bank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the river will shrink even more</a:t>
            </a:r>
            <a:r>
              <a:rPr lang="en-US" sz="3200" dirty="0"/>
              <a:t>”</a:t>
            </a:r>
            <a:endParaRPr lang="en-US" sz="3733" dirty="0"/>
          </a:p>
          <a:p>
            <a:r>
              <a:rPr lang="en-US" sz="3733" b="1" dirty="0"/>
              <a:t>Sense </a:t>
            </a:r>
            <a:r>
              <a:rPr lang="en-US" sz="3733" dirty="0"/>
              <a:t>(or </a:t>
            </a:r>
            <a:r>
              <a:rPr lang="en-US" sz="3733" b="1" dirty="0"/>
              <a:t>word sense</a:t>
            </a:r>
            <a:r>
              <a:rPr lang="en-US" sz="3733" dirty="0"/>
              <a:t>)</a:t>
            </a:r>
          </a:p>
          <a:p>
            <a:pPr lvl="1"/>
            <a:r>
              <a:rPr lang="en-US" sz="3200" dirty="0"/>
              <a:t>A discrete representation </a:t>
            </a:r>
          </a:p>
          <a:p>
            <a:pPr marL="609585" lvl="1" indent="0">
              <a:buNone/>
            </a:pPr>
            <a:r>
              <a:rPr lang="en-US" sz="3200" dirty="0"/>
              <a:t>                  of an aspect of a word’s meaning.</a:t>
            </a:r>
          </a:p>
          <a:p>
            <a:r>
              <a:rPr lang="en-US" sz="3733" dirty="0"/>
              <a:t>The lemma </a:t>
            </a:r>
            <a:r>
              <a:rPr lang="en-US" sz="3733" b="1" dirty="0"/>
              <a:t>bank</a:t>
            </a:r>
            <a:r>
              <a:rPr lang="en-US" sz="3733" dirty="0"/>
              <a:t> here has two senses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566124" y="2244820"/>
            <a:ext cx="348172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3" dirty="0">
                <a:solidFill>
                  <a:srgbClr val="0000FF"/>
                </a:solidFill>
                <a:latin typeface="Courier"/>
                <a:cs typeface="Courier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13870" y="2657001"/>
            <a:ext cx="348172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3" dirty="0">
                <a:solidFill>
                  <a:srgbClr val="0000FF"/>
                </a:solidFill>
                <a:latin typeface="Courier"/>
                <a:cs typeface="Courier"/>
              </a:rPr>
              <a:t>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9968" y="2095127"/>
            <a:ext cx="1221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Sense 1: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7577" y="2480353"/>
            <a:ext cx="1221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</a:rPr>
              <a:t>Sense 2:</a:t>
            </a:r>
          </a:p>
        </p:txBody>
      </p:sp>
    </p:spTree>
    <p:extLst>
      <p:ext uri="{BB962C8B-B14F-4D97-AF65-F5344CB8AC3E}">
        <p14:creationId xmlns:p14="http://schemas.microsoft.com/office/powerpoint/2010/main" val="106216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3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Homonymy: multi-sense as an artifact</a:t>
            </a:r>
            <a:endParaRPr lang="en-US" dirty="0"/>
          </a:p>
        </p:txBody>
      </p:sp>
      <p:sp>
        <p:nvSpPr>
          <p:cNvPr id="3072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09600" y="1803400"/>
            <a:ext cx="11176000" cy="4445000"/>
          </a:xfrm>
        </p:spPr>
        <p:txBody>
          <a:bodyPr/>
          <a:lstStyle/>
          <a:p>
            <a:pPr marL="0" indent="0">
              <a:buNone/>
            </a:pPr>
            <a:r>
              <a:rPr lang="en-US" sz="3733" b="1" dirty="0"/>
              <a:t>Homonyms</a:t>
            </a:r>
            <a:r>
              <a:rPr lang="en-US" sz="3733" dirty="0"/>
              <a:t>: words that share a form but have unrelated, distinct meanings:</a:t>
            </a:r>
            <a:endParaRPr lang="en-US" sz="4267" dirty="0"/>
          </a:p>
          <a:p>
            <a:pPr lvl="1">
              <a:lnSpc>
                <a:spcPct val="90000"/>
              </a:lnSpc>
            </a:pPr>
            <a:r>
              <a:rPr lang="en-US" sz="3200" dirty="0">
                <a:solidFill>
                  <a:srgbClr val="0000FF"/>
                </a:solidFill>
              </a:rPr>
              <a:t>bank</a:t>
            </a:r>
            <a:r>
              <a:rPr lang="en-US" sz="3200" baseline="-25000" dirty="0">
                <a:solidFill>
                  <a:srgbClr val="0000FF"/>
                </a:solidFill>
              </a:rPr>
              <a:t>1</a:t>
            </a:r>
            <a:r>
              <a:rPr lang="en-US" sz="3200" dirty="0"/>
              <a:t>: financial institution,    </a:t>
            </a:r>
            <a:r>
              <a:rPr lang="en-US" sz="3200" dirty="0">
                <a:solidFill>
                  <a:srgbClr val="0000FF"/>
                </a:solidFill>
              </a:rPr>
              <a:t>bank</a:t>
            </a:r>
            <a:r>
              <a:rPr lang="en-US" sz="3200" baseline="-25000" dirty="0">
                <a:solidFill>
                  <a:srgbClr val="0000FF"/>
                </a:solidFill>
              </a:rPr>
              <a:t>2</a:t>
            </a:r>
            <a:r>
              <a:rPr lang="en-US" sz="3200" dirty="0"/>
              <a:t>:  sloping land</a:t>
            </a:r>
          </a:p>
          <a:p>
            <a:pPr lvl="1">
              <a:lnSpc>
                <a:spcPct val="90000"/>
              </a:lnSpc>
            </a:pPr>
            <a:r>
              <a:rPr lang="en-US" sz="3200" dirty="0">
                <a:solidFill>
                  <a:srgbClr val="0000FF"/>
                </a:solidFill>
              </a:rPr>
              <a:t>bat</a:t>
            </a:r>
            <a:r>
              <a:rPr lang="en-US" sz="3200" baseline="-25000" dirty="0">
                <a:solidFill>
                  <a:srgbClr val="0000FF"/>
                </a:solidFill>
              </a:rPr>
              <a:t>1</a:t>
            </a:r>
            <a:r>
              <a:rPr lang="en-US" sz="3200" dirty="0"/>
              <a:t>: club for hitting a ball,    </a:t>
            </a:r>
            <a:r>
              <a:rPr lang="en-US" sz="3200" dirty="0">
                <a:solidFill>
                  <a:srgbClr val="0000FF"/>
                </a:solidFill>
              </a:rPr>
              <a:t>bat</a:t>
            </a:r>
            <a:r>
              <a:rPr lang="en-US" sz="3200" baseline="-25000" dirty="0">
                <a:solidFill>
                  <a:srgbClr val="0000FF"/>
                </a:solidFill>
              </a:rPr>
              <a:t>2</a:t>
            </a:r>
            <a:r>
              <a:rPr lang="en-US" sz="3200" dirty="0">
                <a:solidFill>
                  <a:srgbClr val="0000FF"/>
                </a:solidFill>
              </a:rPr>
              <a:t>:  </a:t>
            </a:r>
            <a:r>
              <a:rPr lang="en-US" sz="3200" dirty="0"/>
              <a:t>nocturnal flying mammal</a:t>
            </a:r>
          </a:p>
          <a:p>
            <a:pPr marL="685783" indent="-685783">
              <a:buFont typeface="+mj-lt"/>
              <a:buAutoNum type="arabicPeriod"/>
            </a:pPr>
            <a:r>
              <a:rPr lang="en-US" sz="3733" dirty="0"/>
              <a:t>Homographs (bank/bank, bat/bat)</a:t>
            </a:r>
          </a:p>
          <a:p>
            <a:pPr marL="685783" indent="-685783">
              <a:buFont typeface="+mj-lt"/>
              <a:buAutoNum type="arabicPeriod"/>
            </a:pPr>
            <a:r>
              <a:rPr lang="en-US" sz="3733" dirty="0"/>
              <a:t>Homophones: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>
                <a:solidFill>
                  <a:srgbClr val="0000FF"/>
                </a:solidFill>
              </a:rPr>
              <a:t>Write</a:t>
            </a:r>
            <a:r>
              <a:rPr lang="en-US" sz="3200" dirty="0"/>
              <a:t> and </a:t>
            </a:r>
            <a:r>
              <a:rPr lang="en-US" sz="3200" dirty="0">
                <a:solidFill>
                  <a:srgbClr val="0000FF"/>
                </a:solidFill>
              </a:rPr>
              <a:t>right</a:t>
            </a:r>
          </a:p>
          <a:p>
            <a:pPr marL="1219170" lvl="1" indent="-609585">
              <a:buFont typeface="+mj-lt"/>
              <a:buAutoNum type="arabicPeriod"/>
            </a:pPr>
            <a:r>
              <a:rPr lang="en-US" sz="3200" dirty="0">
                <a:solidFill>
                  <a:srgbClr val="0000FF"/>
                </a:solidFill>
              </a:rPr>
              <a:t>Piece</a:t>
            </a:r>
            <a:r>
              <a:rPr lang="en-US" sz="3200" dirty="0"/>
              <a:t> and </a:t>
            </a:r>
            <a:r>
              <a:rPr lang="en-US" sz="3200" dirty="0">
                <a:solidFill>
                  <a:srgbClr val="0000FF"/>
                </a:solidFill>
              </a:rPr>
              <a:t>peace</a:t>
            </a:r>
          </a:p>
        </p:txBody>
      </p:sp>
    </p:spTree>
    <p:extLst>
      <p:ext uri="{BB962C8B-B14F-4D97-AF65-F5344CB8AC3E}">
        <p14:creationId xmlns:p14="http://schemas.microsoft.com/office/powerpoint/2010/main" val="62909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Homonymy causes problems for NLP applications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3200" dirty="0"/>
              <a:t>Information retrieval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“</a:t>
            </a:r>
            <a:r>
              <a:rPr lang="en-US" sz="3200" dirty="0">
                <a:latin typeface="Courier"/>
                <a:cs typeface="Courier"/>
              </a:rPr>
              <a:t>bat care”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Machine Translation</a:t>
            </a:r>
          </a:p>
          <a:p>
            <a:pPr lvl="1">
              <a:lnSpc>
                <a:spcPct val="90000"/>
              </a:lnSpc>
            </a:pPr>
            <a:r>
              <a:rPr lang="en-US" sz="3200" dirty="0">
                <a:latin typeface="Courier"/>
                <a:cs typeface="Courier"/>
              </a:rPr>
              <a:t>bat</a:t>
            </a:r>
            <a:r>
              <a:rPr lang="en-US" sz="3200" dirty="0"/>
              <a:t>:  </a:t>
            </a:r>
            <a:r>
              <a:rPr lang="fr-FR" sz="3200" dirty="0" err="1">
                <a:solidFill>
                  <a:srgbClr val="0000FF"/>
                </a:solidFill>
              </a:rPr>
              <a:t>murciélago</a:t>
            </a:r>
            <a:r>
              <a:rPr lang="fr-FR" sz="3200" dirty="0"/>
              <a:t>  (animal) or  </a:t>
            </a:r>
            <a:r>
              <a:rPr lang="fr-FR" sz="3200" dirty="0" err="1">
                <a:solidFill>
                  <a:srgbClr val="0000FF"/>
                </a:solidFill>
              </a:rPr>
              <a:t>bate</a:t>
            </a:r>
            <a:r>
              <a:rPr lang="fr-FR" sz="3200" dirty="0">
                <a:solidFill>
                  <a:srgbClr val="0000FF"/>
                </a:solidFill>
              </a:rPr>
              <a:t> </a:t>
            </a:r>
            <a:r>
              <a:rPr lang="fr-FR" sz="3200" dirty="0"/>
              <a:t>(for baseball)</a:t>
            </a:r>
            <a:endParaRPr lang="en-US" sz="2667" dirty="0"/>
          </a:p>
          <a:p>
            <a:pPr>
              <a:lnSpc>
                <a:spcPct val="90000"/>
              </a:lnSpc>
            </a:pPr>
            <a:r>
              <a:rPr lang="en-US" dirty="0" smtClean="0"/>
              <a:t>Text</a:t>
            </a:r>
            <a:r>
              <a:rPr lang="en-US" dirty="0"/>
              <a:t>-to-Speech</a:t>
            </a:r>
          </a:p>
          <a:p>
            <a:pPr lvl="1">
              <a:lnSpc>
                <a:spcPct val="90000"/>
              </a:lnSpc>
            </a:pPr>
            <a:r>
              <a:rPr lang="en-US" sz="3200" dirty="0">
                <a:latin typeface="Courier"/>
                <a:cs typeface="Courier"/>
              </a:rPr>
              <a:t>bass</a:t>
            </a:r>
            <a:r>
              <a:rPr lang="en-US" sz="3200" dirty="0"/>
              <a:t> (stringed instrument) vs. </a:t>
            </a:r>
            <a:r>
              <a:rPr lang="en-US" sz="3200" dirty="0">
                <a:latin typeface="Courier"/>
                <a:cs typeface="Courier"/>
              </a:rPr>
              <a:t>bass</a:t>
            </a:r>
            <a:r>
              <a:rPr lang="en-US" sz="3200" dirty="0"/>
              <a:t> (fish)</a:t>
            </a:r>
          </a:p>
          <a:p>
            <a:pPr lvl="1">
              <a:lnSpc>
                <a:spcPct val="90000"/>
              </a:lnSpc>
            </a:pP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1369318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 Answering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874963"/>
          </a:xfrm>
        </p:spPr>
        <p:txBody>
          <a:bodyPr/>
          <a:lstStyle/>
          <a:p>
            <a:r>
              <a:rPr lang="en-US" b="1" dirty="0" smtClean="0"/>
              <a:t>Q: What is a good way to remove wine stains?</a:t>
            </a:r>
          </a:p>
          <a:p>
            <a:r>
              <a:rPr lang="en-US" dirty="0" smtClean="0"/>
              <a:t>A1: Salt is a </a:t>
            </a:r>
            <a:r>
              <a:rPr lang="en-US" u="sng" dirty="0" smtClean="0"/>
              <a:t>great</a:t>
            </a:r>
            <a:r>
              <a:rPr lang="en-US" dirty="0" smtClean="0"/>
              <a:t> way to </a:t>
            </a:r>
            <a:r>
              <a:rPr lang="en-US" u="sng" dirty="0" smtClean="0"/>
              <a:t>eliminate</a:t>
            </a:r>
            <a:r>
              <a:rPr lang="en-US" dirty="0" smtClean="0"/>
              <a:t> wine stains</a:t>
            </a:r>
          </a:p>
          <a:p>
            <a:r>
              <a:rPr lang="en-US" dirty="0" smtClean="0"/>
              <a:t>A2: </a:t>
            </a:r>
            <a:r>
              <a:rPr lang="en-US" u="sng" dirty="0" smtClean="0"/>
              <a:t>How</a:t>
            </a:r>
            <a:r>
              <a:rPr lang="en-US" dirty="0" smtClean="0"/>
              <a:t> to </a:t>
            </a:r>
            <a:r>
              <a:rPr lang="en-US" u="sng" dirty="0" smtClean="0"/>
              <a:t>get rid of</a:t>
            </a:r>
            <a:r>
              <a:rPr lang="en-US" dirty="0" smtClean="0"/>
              <a:t> wine stains...</a:t>
            </a:r>
          </a:p>
          <a:p>
            <a:r>
              <a:rPr lang="en-US" dirty="0" smtClean="0"/>
              <a:t>A3: </a:t>
            </a:r>
            <a:r>
              <a:rPr lang="en-US" u="sng" dirty="0" smtClean="0"/>
              <a:t>How</a:t>
            </a:r>
            <a:r>
              <a:rPr lang="en-US" dirty="0" smtClean="0"/>
              <a:t> to </a:t>
            </a:r>
            <a:r>
              <a:rPr lang="en-US" u="sng" dirty="0" smtClean="0"/>
              <a:t>get</a:t>
            </a:r>
            <a:r>
              <a:rPr lang="en-US" dirty="0" smtClean="0"/>
              <a:t> red wine </a:t>
            </a:r>
            <a:r>
              <a:rPr lang="en-US" u="sng" dirty="0" smtClean="0"/>
              <a:t>out</a:t>
            </a:r>
            <a:r>
              <a:rPr lang="en-US" dirty="0" smtClean="0"/>
              <a:t> of clothes...</a:t>
            </a:r>
          </a:p>
          <a:p>
            <a:r>
              <a:rPr lang="en-US" dirty="0" smtClean="0"/>
              <a:t>A4: Oxalic acid is </a:t>
            </a:r>
            <a:r>
              <a:rPr lang="en-US" u="sng" dirty="0" smtClean="0"/>
              <a:t>infallible</a:t>
            </a:r>
            <a:r>
              <a:rPr lang="en-US" dirty="0" smtClean="0"/>
              <a:t> in removing iron-rust and ink stains.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316025" y="4943475"/>
            <a:ext cx="35599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Lots of synonyms!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9795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Polysemy: related multi-sense</a:t>
            </a:r>
            <a:endParaRPr lang="en-US" dirty="0"/>
          </a:p>
        </p:txBody>
      </p:sp>
      <p:sp>
        <p:nvSpPr>
          <p:cNvPr id="348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203200" y="1701800"/>
            <a:ext cx="11379200" cy="4445000"/>
          </a:xfrm>
        </p:spPr>
        <p:txBody>
          <a:bodyPr/>
          <a:lstStyle/>
          <a:p>
            <a:r>
              <a:rPr lang="en-US" sz="3467" dirty="0"/>
              <a:t>1. The </a:t>
            </a:r>
            <a:r>
              <a:rPr lang="en-US" sz="3467" b="1" dirty="0">
                <a:solidFill>
                  <a:srgbClr val="0000FF"/>
                </a:solidFill>
              </a:rPr>
              <a:t>bank </a:t>
            </a:r>
            <a:r>
              <a:rPr lang="en-US" sz="3467" dirty="0"/>
              <a:t>was constructed in 1875 out of local red brick.</a:t>
            </a:r>
          </a:p>
          <a:p>
            <a:r>
              <a:rPr lang="en-US" sz="3467" dirty="0"/>
              <a:t>2. I withdrew the money from the </a:t>
            </a:r>
            <a:r>
              <a:rPr lang="en-US" sz="3467" b="1" dirty="0">
                <a:solidFill>
                  <a:srgbClr val="0000FF"/>
                </a:solidFill>
              </a:rPr>
              <a:t>bank</a:t>
            </a:r>
            <a:r>
              <a:rPr lang="en-US" sz="3467" dirty="0">
                <a:solidFill>
                  <a:srgbClr val="0000FF"/>
                </a:solidFill>
              </a:rPr>
              <a:t> </a:t>
            </a:r>
          </a:p>
          <a:p>
            <a:r>
              <a:rPr lang="en-US" sz="3467" dirty="0"/>
              <a:t>Are those the same sense?</a:t>
            </a:r>
          </a:p>
          <a:p>
            <a:pPr lvl="1"/>
            <a:r>
              <a:rPr lang="en-US" dirty="0" smtClean="0"/>
              <a:t>Sense 2: “</a:t>
            </a:r>
            <a:r>
              <a:rPr lang="en-US" dirty="0"/>
              <a:t>A financial institution”</a:t>
            </a:r>
          </a:p>
          <a:p>
            <a:pPr lvl="1"/>
            <a:r>
              <a:rPr lang="en-US" dirty="0" smtClean="0"/>
              <a:t>Sense 1: “</a:t>
            </a:r>
            <a:r>
              <a:rPr lang="en-US" dirty="0"/>
              <a:t>The building belonging to a financial institution</a:t>
            </a:r>
            <a:r>
              <a:rPr lang="en-US" dirty="0" smtClean="0"/>
              <a:t>”</a:t>
            </a:r>
          </a:p>
          <a:p>
            <a:r>
              <a:rPr lang="en-US" sz="3467" dirty="0"/>
              <a:t>A </a:t>
            </a:r>
            <a:r>
              <a:rPr lang="en-US" sz="3467" b="1" dirty="0" err="1"/>
              <a:t>polysemous</a:t>
            </a:r>
            <a:r>
              <a:rPr lang="en-US" sz="3467" dirty="0"/>
              <a:t> word has </a:t>
            </a:r>
            <a:r>
              <a:rPr lang="en-US" sz="3467" b="1" dirty="0">
                <a:solidFill>
                  <a:srgbClr val="FF0000"/>
                </a:solidFill>
              </a:rPr>
              <a:t>related</a:t>
            </a:r>
            <a:r>
              <a:rPr lang="en-US" sz="3467" dirty="0">
                <a:solidFill>
                  <a:srgbClr val="FF0000"/>
                </a:solidFill>
              </a:rPr>
              <a:t> </a:t>
            </a:r>
            <a:r>
              <a:rPr lang="en-US" sz="3467" dirty="0"/>
              <a:t>meanings</a:t>
            </a:r>
          </a:p>
          <a:p>
            <a:pPr lvl="1"/>
            <a:r>
              <a:rPr lang="en-US" sz="3200" dirty="0"/>
              <a:t>Most non-rare words have multiple meanings</a:t>
            </a:r>
          </a:p>
          <a:p>
            <a:endParaRPr lang="en-US" sz="2933" dirty="0"/>
          </a:p>
        </p:txBody>
      </p:sp>
    </p:spTree>
    <p:extLst>
      <p:ext uri="{BB962C8B-B14F-4D97-AF65-F5344CB8AC3E}">
        <p14:creationId xmlns:p14="http://schemas.microsoft.com/office/powerpoint/2010/main" val="1059935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9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508000" y="1701800"/>
            <a:ext cx="11684000" cy="4851400"/>
          </a:xfrm>
        </p:spPr>
        <p:txBody>
          <a:bodyPr/>
          <a:lstStyle/>
          <a:p>
            <a:r>
              <a:rPr lang="en-US" dirty="0"/>
              <a:t>Lots of types of polysemy are systematic</a:t>
            </a:r>
          </a:p>
          <a:p>
            <a:pPr lvl="1"/>
            <a:r>
              <a:rPr lang="en-US" dirty="0">
                <a:latin typeface="Courier"/>
                <a:cs typeface="Courier"/>
              </a:rPr>
              <a:t>School, university, hospital</a:t>
            </a:r>
          </a:p>
          <a:p>
            <a:pPr lvl="1"/>
            <a:r>
              <a:rPr lang="en-US" dirty="0" smtClean="0"/>
              <a:t>All can mean </a:t>
            </a:r>
            <a:r>
              <a:rPr lang="en-US" dirty="0"/>
              <a:t>the institution or the building.</a:t>
            </a:r>
          </a:p>
          <a:p>
            <a:r>
              <a:rPr lang="en-US" dirty="0" smtClean="0"/>
              <a:t>A systematic relationship</a:t>
            </a:r>
            <a:r>
              <a:rPr lang="en-US" dirty="0"/>
              <a:t>: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Building</a:t>
            </a:r>
            <a:r>
              <a:rPr lang="en-US" dirty="0" smtClean="0"/>
              <a:t>            </a:t>
            </a:r>
            <a:r>
              <a:rPr lang="en-US" dirty="0" smtClean="0">
                <a:solidFill>
                  <a:srgbClr val="0000FF"/>
                </a:solidFill>
              </a:rPr>
              <a:t>Organization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/>
              <a:t>Other such kinds of systematic polysemy: </a:t>
            </a:r>
            <a:endParaRPr lang="en-US" dirty="0" smtClean="0"/>
          </a:p>
          <a:p>
            <a:pPr marL="152396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Author</a:t>
            </a:r>
            <a:r>
              <a:rPr lang="en-US" sz="2400" dirty="0"/>
              <a:t> </a:t>
            </a:r>
            <a:r>
              <a:rPr lang="en-US" sz="2133" dirty="0"/>
              <a:t>(</a:t>
            </a:r>
            <a:r>
              <a:rPr lang="en-US" sz="2133" dirty="0">
                <a:latin typeface="Courier"/>
                <a:cs typeface="Courier"/>
              </a:rPr>
              <a:t>Jane Austen wrote Emma</a:t>
            </a:r>
            <a:r>
              <a:rPr lang="en-US" sz="2133" dirty="0"/>
              <a:t>)                 </a:t>
            </a:r>
          </a:p>
          <a:p>
            <a:pPr marL="152396" indent="0">
              <a:buNone/>
            </a:pPr>
            <a:r>
              <a:rPr lang="en-US" sz="2133" dirty="0">
                <a:solidFill>
                  <a:srgbClr val="0000FF"/>
                </a:solidFill>
              </a:rPr>
              <a:t>	</a:t>
            </a:r>
            <a:r>
              <a:rPr lang="en-US" sz="2400" dirty="0">
                <a:solidFill>
                  <a:srgbClr val="0000FF"/>
                </a:solidFill>
              </a:rPr>
              <a:t>Works of Author </a:t>
            </a:r>
            <a:r>
              <a:rPr lang="en-US" sz="2133" dirty="0"/>
              <a:t>(</a:t>
            </a:r>
            <a:r>
              <a:rPr lang="en-US" sz="2133" dirty="0">
                <a:latin typeface="Courier"/>
                <a:cs typeface="Courier"/>
              </a:rPr>
              <a:t>I love Jane Austen</a:t>
            </a:r>
            <a:r>
              <a:rPr lang="en-US" sz="2133" dirty="0"/>
              <a:t>)</a:t>
            </a:r>
          </a:p>
          <a:p>
            <a:pPr marL="152396" indent="0">
              <a:buNone/>
            </a:pPr>
            <a:r>
              <a:rPr lang="en-US" sz="2400" dirty="0">
                <a:solidFill>
                  <a:srgbClr val="0000FF"/>
                </a:solidFill>
              </a:rPr>
              <a:t>Tree</a:t>
            </a:r>
            <a:r>
              <a:rPr lang="en-US" sz="2400" dirty="0"/>
              <a:t> </a:t>
            </a:r>
            <a:r>
              <a:rPr lang="en-US" sz="2133" dirty="0">
                <a:latin typeface="Courier"/>
                <a:cs typeface="Courier"/>
              </a:rPr>
              <a:t>(Plums have beautiful blossoms)    </a:t>
            </a:r>
          </a:p>
          <a:p>
            <a:pPr marL="152396" indent="0">
              <a:buNone/>
            </a:pPr>
            <a:r>
              <a:rPr lang="en-US" sz="2133" dirty="0">
                <a:latin typeface="Courier"/>
                <a:cs typeface="Courier"/>
              </a:rPr>
              <a:t> 	</a:t>
            </a:r>
            <a:r>
              <a:rPr lang="en-US" sz="2400" dirty="0">
                <a:solidFill>
                  <a:srgbClr val="0000FF"/>
                </a:solidFill>
              </a:rPr>
              <a:t>Fruit</a:t>
            </a:r>
            <a:r>
              <a:rPr lang="en-US" sz="2400" dirty="0"/>
              <a:t> </a:t>
            </a:r>
            <a:r>
              <a:rPr lang="en-US" sz="2133" dirty="0">
                <a:latin typeface="Courier"/>
                <a:cs typeface="Courier"/>
              </a:rPr>
              <a:t>(I ate a preserved plum)</a:t>
            </a:r>
          </a:p>
        </p:txBody>
      </p:sp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10363200" cy="1320800"/>
          </a:xfrm>
        </p:spPr>
        <p:txBody>
          <a:bodyPr/>
          <a:lstStyle/>
          <a:p>
            <a:r>
              <a:rPr lang="en-US" dirty="0" smtClean="0"/>
              <a:t>Metonymy or Systematic Polysemy</a:t>
            </a:r>
            <a:r>
              <a:rPr lang="en-US" dirty="0"/>
              <a:t>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 </a:t>
            </a:r>
            <a:r>
              <a:rPr lang="en-US" dirty="0"/>
              <a:t>systematic relationship between senses</a:t>
            </a:r>
          </a:p>
        </p:txBody>
      </p:sp>
      <p:sp>
        <p:nvSpPr>
          <p:cNvPr id="2" name="Left-Right Arrow 1"/>
          <p:cNvSpPr/>
          <p:nvPr/>
        </p:nvSpPr>
        <p:spPr bwMode="auto">
          <a:xfrm>
            <a:off x="2365486" y="3537761"/>
            <a:ext cx="534335" cy="304800"/>
          </a:xfrm>
          <a:prstGeom prst="leftRightArrow">
            <a:avLst/>
          </a:prstGeom>
          <a:solidFill>
            <a:srgbClr val="0000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rgbClr val="FF0000"/>
              </a:solidFill>
              <a:latin typeface="Lucida Sans" pitchFamily="-65" charset="0"/>
            </a:endParaRPr>
          </a:p>
        </p:txBody>
      </p:sp>
      <p:sp>
        <p:nvSpPr>
          <p:cNvPr id="6" name="Left-Right Arrow 5"/>
          <p:cNvSpPr/>
          <p:nvPr/>
        </p:nvSpPr>
        <p:spPr bwMode="auto">
          <a:xfrm>
            <a:off x="786466" y="4929094"/>
            <a:ext cx="534335" cy="304800"/>
          </a:xfrm>
          <a:prstGeom prst="leftRightArrow">
            <a:avLst/>
          </a:prstGeom>
          <a:solidFill>
            <a:srgbClr val="0000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rgbClr val="FF0000"/>
              </a:solidFill>
              <a:latin typeface="Lucida Sans" pitchFamily="-65" charset="0"/>
            </a:endParaRPr>
          </a:p>
        </p:txBody>
      </p:sp>
      <p:sp>
        <p:nvSpPr>
          <p:cNvPr id="8" name="Left-Right Arrow 7"/>
          <p:cNvSpPr/>
          <p:nvPr/>
        </p:nvSpPr>
        <p:spPr bwMode="auto">
          <a:xfrm>
            <a:off x="835042" y="5854252"/>
            <a:ext cx="485759" cy="304800"/>
          </a:xfrm>
          <a:prstGeom prst="leftRightArrow">
            <a:avLst/>
          </a:prstGeom>
          <a:solidFill>
            <a:srgbClr val="0000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defTabSz="1219170" fontAlgn="base">
              <a:spcBef>
                <a:spcPct val="0"/>
              </a:spcBef>
              <a:spcAft>
                <a:spcPct val="0"/>
              </a:spcAft>
            </a:pPr>
            <a:endParaRPr lang="en-US" sz="3200">
              <a:solidFill>
                <a:srgbClr val="FF0000"/>
              </a:solidFill>
              <a:latin typeface="Lucida Sans" pitchFamily="-6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091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267"/>
              <a:t>How do we know when a word has more than one sense?</a:t>
            </a:r>
          </a:p>
        </p:txBody>
      </p:sp>
      <p:sp>
        <p:nvSpPr>
          <p:cNvPr id="1210371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 “zeugma” </a:t>
            </a:r>
            <a:r>
              <a:rPr lang="en-US" dirty="0" smtClean="0"/>
              <a:t>test: Two senses of </a:t>
            </a:r>
            <a:r>
              <a:rPr lang="en-US" dirty="0" smtClean="0">
                <a:latin typeface="Courier"/>
                <a:cs typeface="Courier"/>
              </a:rPr>
              <a:t>serve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>
                <a:latin typeface="Courier"/>
                <a:cs typeface="Courier"/>
              </a:rPr>
              <a:t>Which </a:t>
            </a:r>
            <a:r>
              <a:rPr lang="en-US" dirty="0">
                <a:latin typeface="Courier"/>
                <a:cs typeface="Courier"/>
              </a:rPr>
              <a:t>flights </a:t>
            </a:r>
            <a:r>
              <a:rPr lang="en-US" b="1" dirty="0">
                <a:latin typeface="Courier"/>
                <a:cs typeface="Courier"/>
              </a:rPr>
              <a:t>serve</a:t>
            </a:r>
            <a:r>
              <a:rPr lang="en-US" dirty="0">
                <a:latin typeface="Courier"/>
                <a:cs typeface="Courier"/>
              </a:rPr>
              <a:t> breakfast?</a:t>
            </a:r>
          </a:p>
          <a:p>
            <a:pPr lvl="1"/>
            <a:r>
              <a:rPr lang="en-US" dirty="0">
                <a:latin typeface="Courier"/>
                <a:cs typeface="Courier"/>
              </a:rPr>
              <a:t>Does </a:t>
            </a:r>
            <a:r>
              <a:rPr lang="en-US" dirty="0" smtClean="0">
                <a:latin typeface="Courier"/>
                <a:cs typeface="Courier"/>
              </a:rPr>
              <a:t>Lufthansa </a:t>
            </a:r>
            <a:r>
              <a:rPr lang="en-US" b="1" dirty="0" smtClean="0">
                <a:latin typeface="Courier"/>
                <a:cs typeface="Courier"/>
              </a:rPr>
              <a:t>serve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Philadelphia</a:t>
            </a:r>
            <a:r>
              <a:rPr lang="en-US" dirty="0" smtClean="0">
                <a:latin typeface="Courier"/>
                <a:cs typeface="Courier"/>
              </a:rPr>
              <a:t>?</a:t>
            </a:r>
            <a:endParaRPr lang="en-US" dirty="0">
              <a:latin typeface="Courier"/>
              <a:cs typeface="Courier"/>
            </a:endParaRPr>
          </a:p>
          <a:p>
            <a:pPr lvl="1"/>
            <a:r>
              <a:rPr lang="en-US" dirty="0">
                <a:solidFill>
                  <a:srgbClr val="A50021"/>
                </a:solidFill>
                <a:latin typeface="Calibri"/>
                <a:cs typeface="Calibri"/>
              </a:rPr>
              <a:t>?Does </a:t>
            </a:r>
            <a:r>
              <a:rPr lang="en-US" dirty="0" smtClean="0">
                <a:solidFill>
                  <a:srgbClr val="A50021"/>
                </a:solidFill>
                <a:latin typeface="Calibri"/>
                <a:cs typeface="Calibri"/>
              </a:rPr>
              <a:t>Lufthansa serve </a:t>
            </a:r>
            <a:r>
              <a:rPr lang="en-US" dirty="0">
                <a:solidFill>
                  <a:srgbClr val="A50021"/>
                </a:solidFill>
                <a:latin typeface="Calibri"/>
                <a:cs typeface="Calibri"/>
              </a:rPr>
              <a:t>breakfast and San Jose?</a:t>
            </a:r>
          </a:p>
          <a:p>
            <a:r>
              <a:rPr lang="en-US" dirty="0">
                <a:solidFill>
                  <a:srgbClr val="0000FF"/>
                </a:solidFill>
              </a:rPr>
              <a:t>Since this </a:t>
            </a:r>
            <a:r>
              <a:rPr lang="en-US" dirty="0" smtClean="0">
                <a:solidFill>
                  <a:srgbClr val="0000FF"/>
                </a:solidFill>
              </a:rPr>
              <a:t>conjunction sounds </a:t>
            </a:r>
            <a:r>
              <a:rPr lang="en-US" dirty="0">
                <a:solidFill>
                  <a:srgbClr val="0000FF"/>
                </a:solidFill>
              </a:rPr>
              <a:t>weird, </a:t>
            </a:r>
            <a:endParaRPr lang="en-US" dirty="0" smtClean="0">
              <a:solidFill>
                <a:srgbClr val="0000FF"/>
              </a:solidFill>
            </a:endParaRP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we </a:t>
            </a:r>
            <a:r>
              <a:rPr lang="en-US" dirty="0">
                <a:solidFill>
                  <a:srgbClr val="0000FF"/>
                </a:solidFill>
              </a:rPr>
              <a:t>say that these are </a:t>
            </a:r>
            <a:r>
              <a:rPr lang="en-US" b="1" dirty="0">
                <a:solidFill>
                  <a:srgbClr val="0000FF"/>
                </a:solidFill>
              </a:rPr>
              <a:t>two different senses of “serve”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96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381000"/>
            <a:ext cx="9956800" cy="990600"/>
          </a:xfrm>
        </p:spPr>
        <p:txBody>
          <a:bodyPr/>
          <a:lstStyle/>
          <a:p>
            <a:r>
              <a:rPr lang="en-US" dirty="0"/>
              <a:t>Synonyms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600200"/>
            <a:ext cx="11379200" cy="4445000"/>
          </a:xfrm>
        </p:spPr>
        <p:txBody>
          <a:bodyPr/>
          <a:lstStyle/>
          <a:p>
            <a:r>
              <a:rPr lang="en-US" dirty="0"/>
              <a:t>Word that have the same meaning in some or all contexts.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filbert / hazelnut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couch / sofa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big / large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automobile / car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vomit / throw up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Water / H</a:t>
            </a:r>
            <a:r>
              <a:rPr lang="en-US" baseline="-25000" dirty="0"/>
              <a:t>2</a:t>
            </a:r>
            <a:r>
              <a:rPr lang="en-US" dirty="0"/>
              <a:t>0</a:t>
            </a:r>
          </a:p>
          <a:p>
            <a:r>
              <a:rPr lang="en-US" dirty="0"/>
              <a:t>Two lexemes are </a:t>
            </a:r>
            <a:r>
              <a:rPr lang="en-US" dirty="0" smtClean="0"/>
              <a:t>synonyms </a:t>
            </a:r>
          </a:p>
          <a:p>
            <a:pPr lvl="1"/>
            <a:r>
              <a:rPr lang="en-US" dirty="0" smtClean="0"/>
              <a:t>if they can be substituted </a:t>
            </a:r>
            <a:r>
              <a:rPr lang="en-US" dirty="0"/>
              <a:t>for each other in all situations</a:t>
            </a:r>
          </a:p>
          <a:p>
            <a:pPr lvl="1"/>
            <a:r>
              <a:rPr lang="en-US" dirty="0"/>
              <a:t>If so they have the same </a:t>
            </a:r>
            <a:r>
              <a:rPr lang="en-US" b="1" dirty="0"/>
              <a:t>propositional </a:t>
            </a:r>
            <a:r>
              <a:rPr lang="en-US" b="1" dirty="0" smtClean="0"/>
              <a:t>meaning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987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Synonyms</a:t>
            </a:r>
          </a:p>
        </p:txBody>
      </p:sp>
      <p:sp>
        <p:nvSpPr>
          <p:cNvPr id="145817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But there are few (or no) examples of perfect synonymy.</a:t>
            </a:r>
          </a:p>
          <a:p>
            <a:pPr lvl="1"/>
            <a:r>
              <a:rPr lang="en-US" dirty="0" smtClean="0"/>
              <a:t>Even </a:t>
            </a:r>
            <a:r>
              <a:rPr lang="en-US" dirty="0"/>
              <a:t>if many aspects of meaning are identical</a:t>
            </a:r>
          </a:p>
          <a:p>
            <a:pPr lvl="1"/>
            <a:r>
              <a:rPr lang="en-US" dirty="0"/>
              <a:t>Still may not preserve the acceptability based on notions of politeness, slang, register, genre, etc.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 smtClean="0"/>
              <a:t>Water/H</a:t>
            </a:r>
            <a:r>
              <a:rPr lang="en-US" baseline="-25000" dirty="0" smtClean="0"/>
              <a:t>2</a:t>
            </a:r>
            <a:r>
              <a:rPr lang="en-US" dirty="0" smtClean="0"/>
              <a:t>0</a:t>
            </a:r>
            <a:endParaRPr lang="en-US" dirty="0"/>
          </a:p>
          <a:p>
            <a:pPr lvl="1"/>
            <a:r>
              <a:rPr lang="en-US" dirty="0"/>
              <a:t>Big/large</a:t>
            </a:r>
          </a:p>
          <a:p>
            <a:pPr lvl="1"/>
            <a:r>
              <a:rPr lang="en-US" dirty="0"/>
              <a:t>Brave/courageous</a:t>
            </a:r>
          </a:p>
        </p:txBody>
      </p:sp>
    </p:spTree>
    <p:extLst>
      <p:ext uri="{BB962C8B-B14F-4D97-AF65-F5344CB8AC3E}">
        <p14:creationId xmlns:p14="http://schemas.microsoft.com/office/powerpoint/2010/main" val="1096207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8179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4267" dirty="0"/>
              <a:t>Synonymy is a relation </a:t>
            </a:r>
            <a:br>
              <a:rPr lang="en-US" sz="4267" dirty="0"/>
            </a:br>
            <a:r>
              <a:rPr lang="en-US" sz="4267" dirty="0"/>
              <a:t>between senses rather than words</a:t>
            </a:r>
          </a:p>
        </p:txBody>
      </p:sp>
      <p:sp>
        <p:nvSpPr>
          <p:cNvPr id="146227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701800"/>
            <a:ext cx="11379200" cy="4445000"/>
          </a:xfrm>
        </p:spPr>
        <p:txBody>
          <a:bodyPr/>
          <a:lstStyle/>
          <a:p>
            <a:r>
              <a:rPr lang="en-US" sz="2667" dirty="0"/>
              <a:t>Consider the words </a:t>
            </a:r>
            <a:r>
              <a:rPr lang="en-US" sz="2667" i="1" dirty="0"/>
              <a:t>big</a:t>
            </a:r>
            <a:r>
              <a:rPr lang="en-US" sz="2667" dirty="0"/>
              <a:t> and </a:t>
            </a:r>
            <a:r>
              <a:rPr lang="en-US" sz="2667" i="1" dirty="0"/>
              <a:t>large</a:t>
            </a:r>
            <a:endParaRPr lang="en-US" sz="2667" dirty="0"/>
          </a:p>
          <a:p>
            <a:r>
              <a:rPr lang="en-US" sz="2667" dirty="0"/>
              <a:t>Are they synonyms?</a:t>
            </a:r>
            <a:endParaRPr lang="en-US" sz="2667" dirty="0">
              <a:solidFill>
                <a:srgbClr val="A50021"/>
              </a:solidFill>
            </a:endParaRPr>
          </a:p>
          <a:p>
            <a:pPr lvl="1"/>
            <a:r>
              <a:rPr lang="en-US" dirty="0"/>
              <a:t>How </a:t>
            </a:r>
            <a:r>
              <a:rPr lang="en-US" b="1" dirty="0"/>
              <a:t>big</a:t>
            </a:r>
            <a:r>
              <a:rPr lang="en-US" dirty="0"/>
              <a:t> is that plane?</a:t>
            </a:r>
          </a:p>
          <a:p>
            <a:pPr lvl="1"/>
            <a:r>
              <a:rPr lang="en-US" dirty="0"/>
              <a:t>Would I be flying on a </a:t>
            </a:r>
            <a:r>
              <a:rPr lang="en-US" b="1" dirty="0"/>
              <a:t>large</a:t>
            </a:r>
            <a:r>
              <a:rPr lang="en-US" dirty="0"/>
              <a:t> or small plane?</a:t>
            </a:r>
          </a:p>
          <a:p>
            <a:r>
              <a:rPr lang="en-US" sz="2667" dirty="0"/>
              <a:t>How about here:</a:t>
            </a:r>
          </a:p>
          <a:p>
            <a:pPr lvl="1"/>
            <a:r>
              <a:rPr lang="en-US" dirty="0"/>
              <a:t>Miss Nelson became a kind of </a:t>
            </a:r>
            <a:r>
              <a:rPr lang="en-US" b="1" dirty="0"/>
              <a:t>big </a:t>
            </a:r>
            <a:r>
              <a:rPr lang="en-US" dirty="0"/>
              <a:t>sister to Benjamin.</a:t>
            </a:r>
          </a:p>
          <a:p>
            <a:pPr lvl="1"/>
            <a:r>
              <a:rPr lang="en-US" dirty="0"/>
              <a:t>?Miss Nelson became a kind of </a:t>
            </a:r>
            <a:r>
              <a:rPr lang="en-US" b="1" dirty="0"/>
              <a:t>large</a:t>
            </a:r>
            <a:r>
              <a:rPr lang="en-US" dirty="0"/>
              <a:t> sister to Benjamin.</a:t>
            </a:r>
          </a:p>
          <a:p>
            <a:r>
              <a:rPr lang="en-US" sz="2667" dirty="0"/>
              <a:t>Why?</a:t>
            </a:r>
          </a:p>
          <a:p>
            <a:pPr lvl="1"/>
            <a:r>
              <a:rPr lang="en-US" i="1" dirty="0"/>
              <a:t>big</a:t>
            </a:r>
            <a:r>
              <a:rPr lang="en-US" dirty="0"/>
              <a:t> has a sense that means being older, or grown up</a:t>
            </a:r>
          </a:p>
          <a:p>
            <a:pPr lvl="1"/>
            <a:r>
              <a:rPr lang="en-US" i="1" dirty="0"/>
              <a:t>large</a:t>
            </a:r>
            <a:r>
              <a:rPr lang="en-US" dirty="0"/>
              <a:t> lacks this sense</a:t>
            </a:r>
          </a:p>
        </p:txBody>
      </p:sp>
    </p:spTree>
    <p:extLst>
      <p:ext uri="{BB962C8B-B14F-4D97-AF65-F5344CB8AC3E}">
        <p14:creationId xmlns:p14="http://schemas.microsoft.com/office/powerpoint/2010/main" val="1250127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2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227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Antonyms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803400"/>
            <a:ext cx="11684000" cy="4876800"/>
          </a:xfrm>
        </p:spPr>
        <p:txBody>
          <a:bodyPr/>
          <a:lstStyle/>
          <a:p>
            <a:r>
              <a:rPr lang="en-US" sz="3067" dirty="0"/>
              <a:t>Senses that are opposites with respect to one feature of meaning</a:t>
            </a:r>
          </a:p>
          <a:p>
            <a:r>
              <a:rPr lang="en-US" sz="3067" dirty="0"/>
              <a:t>Otherwise, they are very similar!</a:t>
            </a:r>
          </a:p>
          <a:p>
            <a:pPr marL="609585" lvl="1" indent="0">
              <a:buNone/>
            </a:pPr>
            <a:r>
              <a:rPr lang="en-US" dirty="0" smtClean="0">
                <a:latin typeface="Courier"/>
                <a:cs typeface="Courier"/>
              </a:rPr>
              <a:t>dark/light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short/long	fast/slow	rise/fall</a:t>
            </a:r>
            <a:endParaRPr lang="en-US" dirty="0">
              <a:latin typeface="Courier"/>
              <a:cs typeface="Courier"/>
            </a:endParaRPr>
          </a:p>
          <a:p>
            <a:pPr marL="609585" lvl="1" indent="0">
              <a:buNone/>
            </a:pPr>
            <a:r>
              <a:rPr lang="en-US" dirty="0" smtClean="0">
                <a:latin typeface="Courier"/>
                <a:cs typeface="Courier"/>
              </a:rPr>
              <a:t>hot/cold	    up/down	      in/out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smtClean="0"/>
              <a:t>More </a:t>
            </a:r>
            <a:r>
              <a:rPr lang="en-US" dirty="0"/>
              <a:t>formally: antonyms can</a:t>
            </a:r>
          </a:p>
          <a:p>
            <a:pPr lvl="1">
              <a:lnSpc>
                <a:spcPct val="70000"/>
              </a:lnSpc>
            </a:pPr>
            <a:r>
              <a:rPr lang="en-US" sz="3067" dirty="0"/>
              <a:t>define a binary opposition</a:t>
            </a:r>
          </a:p>
          <a:p>
            <a:pPr marL="1066773" lvl="2" indent="0">
              <a:lnSpc>
                <a:spcPct val="70000"/>
              </a:lnSpc>
              <a:buNone/>
            </a:pPr>
            <a:r>
              <a:rPr lang="en-US" sz="3067" dirty="0"/>
              <a:t> or be at opposite ends of a scale</a:t>
            </a:r>
          </a:p>
          <a:p>
            <a:pPr lvl="2"/>
            <a:r>
              <a:rPr lang="en-US" dirty="0" smtClean="0"/>
              <a:t> </a:t>
            </a:r>
            <a:r>
              <a:rPr lang="en-US" dirty="0" smtClean="0">
                <a:latin typeface="Courier"/>
                <a:cs typeface="Courier"/>
              </a:rPr>
              <a:t>long</a:t>
            </a:r>
            <a:r>
              <a:rPr lang="en-US" dirty="0">
                <a:latin typeface="Courier"/>
                <a:cs typeface="Courier"/>
              </a:rPr>
              <a:t>/short, fast/</a:t>
            </a:r>
            <a:r>
              <a:rPr lang="en-US" dirty="0" smtClean="0">
                <a:latin typeface="Courier"/>
                <a:cs typeface="Courier"/>
              </a:rPr>
              <a:t>slow</a:t>
            </a:r>
            <a:endParaRPr lang="en-US" dirty="0">
              <a:latin typeface="Courier"/>
              <a:cs typeface="Courier"/>
            </a:endParaRPr>
          </a:p>
          <a:p>
            <a:pPr lvl="1"/>
            <a:r>
              <a:rPr lang="en-US" sz="3067" dirty="0"/>
              <a:t>Be </a:t>
            </a:r>
            <a:r>
              <a:rPr lang="en-US" sz="3067" b="1" dirty="0" err="1"/>
              <a:t>reversives</a:t>
            </a:r>
            <a:r>
              <a:rPr lang="en-US" sz="3067" dirty="0"/>
              <a:t>:</a:t>
            </a:r>
          </a:p>
          <a:p>
            <a:pPr lvl="2"/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rise/fall, up/down</a:t>
            </a:r>
            <a:endParaRPr lang="en-US" sz="32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2063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Hyponymy and </a:t>
            </a:r>
            <a:r>
              <a:rPr lang="en-US" dirty="0" err="1" smtClean="0"/>
              <a:t>Hypernymy</a:t>
            </a:r>
            <a:endParaRPr lang="en-US" dirty="0"/>
          </a:p>
        </p:txBody>
      </p:sp>
      <p:sp>
        <p:nvSpPr>
          <p:cNvPr id="50179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One sense is a </a:t>
            </a:r>
            <a:r>
              <a:rPr lang="en-US" b="1" dirty="0">
                <a:solidFill>
                  <a:srgbClr val="0000FF"/>
                </a:solidFill>
              </a:rPr>
              <a:t>hyponym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/>
              <a:t>of another if the first sense is more specific, denoting a subclass of the other</a:t>
            </a:r>
          </a:p>
          <a:p>
            <a:pPr lvl="1"/>
            <a:r>
              <a:rPr lang="en-US" i="1" dirty="0">
                <a:latin typeface="Calibri (Body)"/>
                <a:cs typeface="Calibri (Body)"/>
              </a:rPr>
              <a:t>car</a:t>
            </a:r>
            <a:r>
              <a:rPr lang="en-US" dirty="0"/>
              <a:t> is a hyponym of </a:t>
            </a:r>
            <a:r>
              <a:rPr lang="en-US" i="1" dirty="0"/>
              <a:t>vehicle</a:t>
            </a:r>
            <a:endParaRPr lang="en-US" dirty="0"/>
          </a:p>
          <a:p>
            <a:pPr lvl="1"/>
            <a:r>
              <a:rPr lang="en-US" i="1" dirty="0" smtClean="0"/>
              <a:t>mango</a:t>
            </a:r>
            <a:r>
              <a:rPr lang="en-US" dirty="0" smtClean="0"/>
              <a:t> </a:t>
            </a:r>
            <a:r>
              <a:rPr lang="en-US" dirty="0"/>
              <a:t>is a hyponym of </a:t>
            </a:r>
            <a:r>
              <a:rPr lang="en-US" i="1" dirty="0"/>
              <a:t>fruit</a:t>
            </a:r>
          </a:p>
          <a:p>
            <a:r>
              <a:rPr lang="en-US" dirty="0" smtClean="0"/>
              <a:t>Conversely </a:t>
            </a:r>
            <a:r>
              <a:rPr lang="en-US" b="1" dirty="0" err="1">
                <a:solidFill>
                  <a:srgbClr val="0000FF"/>
                </a:solidFill>
              </a:rPr>
              <a:t>hypernym</a:t>
            </a:r>
            <a:r>
              <a:rPr lang="en-US" dirty="0">
                <a:solidFill>
                  <a:srgbClr val="0000FF"/>
                </a:solidFill>
              </a:rPr>
              <a:t>/</a:t>
            </a:r>
            <a:r>
              <a:rPr lang="en-US" b="1" dirty="0">
                <a:solidFill>
                  <a:srgbClr val="0000FF"/>
                </a:solidFill>
              </a:rPr>
              <a:t>superordinate</a:t>
            </a:r>
            <a:r>
              <a:rPr lang="en-US" dirty="0">
                <a:solidFill>
                  <a:srgbClr val="0000FF"/>
                </a:solidFill>
              </a:rPr>
              <a:t> </a:t>
            </a:r>
            <a:r>
              <a:rPr lang="en-US" dirty="0" smtClean="0">
                <a:solidFill>
                  <a:srgbClr val="0000FF"/>
                </a:solidFill>
              </a:rPr>
              <a:t>(“hyper is super”)</a:t>
            </a:r>
            <a:endParaRPr lang="en-US" dirty="0"/>
          </a:p>
          <a:p>
            <a:pPr lvl="1"/>
            <a:r>
              <a:rPr lang="en-US" i="1" dirty="0"/>
              <a:t>vehicle</a:t>
            </a:r>
            <a:r>
              <a:rPr lang="en-US" dirty="0"/>
              <a:t> is a </a:t>
            </a:r>
            <a:r>
              <a:rPr lang="en-US" b="1" dirty="0" err="1" smtClean="0">
                <a:solidFill>
                  <a:srgbClr val="0000FF"/>
                </a:solidFill>
              </a:rPr>
              <a:t>hypernym</a:t>
            </a:r>
            <a:r>
              <a:rPr lang="en-US" dirty="0" smtClean="0">
                <a:solidFill>
                  <a:srgbClr val="0000FF"/>
                </a:solidFill>
              </a:rPr>
              <a:t>  </a:t>
            </a:r>
            <a:r>
              <a:rPr lang="en-US" dirty="0"/>
              <a:t>of </a:t>
            </a:r>
            <a:r>
              <a:rPr lang="en-US" i="1" dirty="0"/>
              <a:t>car</a:t>
            </a:r>
            <a:endParaRPr lang="en-US" dirty="0"/>
          </a:p>
          <a:p>
            <a:pPr lvl="1"/>
            <a:r>
              <a:rPr lang="en-US" i="1" dirty="0" smtClean="0"/>
              <a:t>fruit</a:t>
            </a:r>
            <a:r>
              <a:rPr lang="en-US" dirty="0" smtClean="0"/>
              <a:t> </a:t>
            </a:r>
            <a:r>
              <a:rPr lang="en-US" dirty="0"/>
              <a:t>is a </a:t>
            </a:r>
            <a:r>
              <a:rPr lang="en-US" dirty="0" err="1"/>
              <a:t>hypernym</a:t>
            </a:r>
            <a:r>
              <a:rPr lang="en-US" dirty="0"/>
              <a:t> of </a:t>
            </a:r>
            <a:r>
              <a:rPr lang="en-US" i="1" dirty="0"/>
              <a:t>mango</a:t>
            </a:r>
            <a:endParaRPr lang="en-US" dirty="0"/>
          </a:p>
          <a:p>
            <a:endParaRPr lang="en-US" sz="2667" dirty="0">
              <a:solidFill>
                <a:srgbClr val="008000"/>
              </a:solidFill>
            </a:endParaRPr>
          </a:p>
        </p:txBody>
      </p:sp>
      <p:graphicFrame>
        <p:nvGraphicFramePr>
          <p:cNvPr id="1466372" name="Group 1028"/>
          <p:cNvGraphicFramePr>
            <a:graphicFrameLocks noGrp="1"/>
          </p:cNvGraphicFramePr>
          <p:nvPr>
            <p:extLst/>
          </p:nvPr>
        </p:nvGraphicFramePr>
        <p:xfrm>
          <a:off x="609600" y="5664200"/>
          <a:ext cx="7010400" cy="792480"/>
        </p:xfrm>
        <a:graphic>
          <a:graphicData uri="http://schemas.openxmlformats.org/drawingml/2006/table">
            <a:tbl>
              <a:tblPr/>
              <a:tblGrid>
                <a:gridCol w="3251200"/>
                <a:gridCol w="1016000"/>
                <a:gridCol w="1117600"/>
                <a:gridCol w="1625600"/>
              </a:tblGrid>
              <a:tr h="3962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Superordinate/hyper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vehicle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fruit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furniture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624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Subordinate/hyponym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121920" marR="1219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car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mango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chair</a:t>
                      </a:r>
                    </a:p>
                  </a:txBody>
                  <a:tcPr marL="121920" marR="12192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2070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Hyponymy more </a:t>
            </a:r>
            <a:r>
              <a:rPr lang="en-US" dirty="0"/>
              <a:t>formally</a:t>
            </a:r>
          </a:p>
        </p:txBody>
      </p:sp>
      <p:sp>
        <p:nvSpPr>
          <p:cNvPr id="52227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406400" y="1701800"/>
            <a:ext cx="11379200" cy="4775200"/>
          </a:xfrm>
        </p:spPr>
        <p:txBody>
          <a:bodyPr/>
          <a:lstStyle/>
          <a:p>
            <a:r>
              <a:rPr lang="en-US" dirty="0"/>
              <a:t>Extensional:</a:t>
            </a:r>
          </a:p>
          <a:p>
            <a:pPr lvl="1"/>
            <a:r>
              <a:rPr lang="en-US" dirty="0"/>
              <a:t>The class denoted by the </a:t>
            </a:r>
            <a:r>
              <a:rPr lang="en-US" dirty="0" smtClean="0"/>
              <a:t>superordinate extensionally </a:t>
            </a:r>
            <a:r>
              <a:rPr lang="en-US" dirty="0"/>
              <a:t>includes the class denoted by the hyponym</a:t>
            </a:r>
          </a:p>
          <a:p>
            <a:r>
              <a:rPr lang="en-US" dirty="0"/>
              <a:t>Entailment:</a:t>
            </a:r>
          </a:p>
          <a:p>
            <a:pPr lvl="1"/>
            <a:r>
              <a:rPr lang="en-US" dirty="0"/>
              <a:t>A sense A is a hyponym of sense B if </a:t>
            </a:r>
            <a:r>
              <a:rPr lang="en-US" i="1" dirty="0"/>
              <a:t>being an A </a:t>
            </a:r>
            <a:r>
              <a:rPr lang="en-US" dirty="0"/>
              <a:t>entails </a:t>
            </a:r>
            <a:r>
              <a:rPr lang="en-US" i="1" dirty="0"/>
              <a:t>being a B</a:t>
            </a:r>
          </a:p>
          <a:p>
            <a:r>
              <a:rPr lang="en-US" dirty="0"/>
              <a:t>Hyponymy is usually transitive </a:t>
            </a:r>
          </a:p>
          <a:p>
            <a:pPr lvl="1"/>
            <a:r>
              <a:rPr lang="en-US" dirty="0"/>
              <a:t>(A hypo B and B hypo C entails A hypo C</a:t>
            </a:r>
            <a:r>
              <a:rPr lang="en-US" dirty="0" smtClean="0"/>
              <a:t>)</a:t>
            </a:r>
          </a:p>
          <a:p>
            <a:r>
              <a:rPr lang="en-US" dirty="0" smtClean="0"/>
              <a:t>Another name: the </a:t>
            </a:r>
            <a:r>
              <a:rPr lang="en-US" b="1" dirty="0" smtClean="0">
                <a:solidFill>
                  <a:srgbClr val="0000FF"/>
                </a:solidFill>
              </a:rPr>
              <a:t>IS-A hierarchy</a:t>
            </a:r>
          </a:p>
          <a:p>
            <a:pPr lvl="1"/>
            <a:r>
              <a:rPr lang="en-US" dirty="0" smtClean="0"/>
              <a:t>A </a:t>
            </a:r>
            <a:r>
              <a:rPr lang="en-US" dirty="0" smtClean="0">
                <a:solidFill>
                  <a:srgbClr val="0000FF"/>
                </a:solidFill>
              </a:rPr>
              <a:t>IS-A</a:t>
            </a:r>
            <a:r>
              <a:rPr lang="en-US" dirty="0" smtClean="0"/>
              <a:t> B      (or A </a:t>
            </a:r>
            <a:r>
              <a:rPr lang="en-US" dirty="0" smtClean="0">
                <a:solidFill>
                  <a:srgbClr val="0000FF"/>
                </a:solidFill>
              </a:rPr>
              <a:t>ISA</a:t>
            </a:r>
            <a:r>
              <a:rPr lang="en-US" dirty="0" smtClean="0"/>
              <a:t> B)</a:t>
            </a:r>
          </a:p>
          <a:p>
            <a:pPr lvl="1"/>
            <a:r>
              <a:rPr lang="en-US" dirty="0" smtClean="0"/>
              <a:t>B </a:t>
            </a:r>
            <a:r>
              <a:rPr lang="en-US" b="1" dirty="0" smtClean="0"/>
              <a:t>subsumes</a:t>
            </a:r>
            <a:r>
              <a:rPr lang="en-US" dirty="0" smtClean="0"/>
              <a:t> 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14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Hyponyms and Instances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803400"/>
            <a:ext cx="11480800" cy="4445000"/>
          </a:xfrm>
        </p:spPr>
        <p:txBody>
          <a:bodyPr/>
          <a:lstStyle/>
          <a:p>
            <a:r>
              <a:rPr lang="en-US" dirty="0" err="1">
                <a:cs typeface="Calibri"/>
              </a:rPr>
              <a:t>WordNet</a:t>
            </a:r>
            <a:r>
              <a:rPr lang="en-US" dirty="0">
                <a:cs typeface="Calibri"/>
              </a:rPr>
              <a:t> has both </a:t>
            </a:r>
            <a:r>
              <a:rPr lang="en-US" b="1" dirty="0">
                <a:cs typeface="Calibri"/>
              </a:rPr>
              <a:t>classes</a:t>
            </a:r>
            <a:r>
              <a:rPr lang="en-US" dirty="0">
                <a:cs typeface="Calibri"/>
              </a:rPr>
              <a:t> and </a:t>
            </a:r>
            <a:r>
              <a:rPr lang="en-US" b="1" dirty="0">
                <a:cs typeface="Calibri"/>
              </a:rPr>
              <a:t>instances</a:t>
            </a:r>
            <a:r>
              <a:rPr lang="en-US" dirty="0">
                <a:cs typeface="Calibri"/>
              </a:rPr>
              <a:t>.</a:t>
            </a:r>
          </a:p>
          <a:p>
            <a:r>
              <a:rPr lang="en-US" dirty="0" smtClean="0"/>
              <a:t>An </a:t>
            </a:r>
            <a:r>
              <a:rPr lang="en-US" b="1" dirty="0" smtClean="0">
                <a:solidFill>
                  <a:srgbClr val="FF0000"/>
                </a:solidFill>
              </a:rPr>
              <a:t>instance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is</a:t>
            </a:r>
            <a:r>
              <a:rPr lang="en-US" sz="3200" dirty="0"/>
              <a:t> an individual, a proper noun that is a unique entity</a:t>
            </a:r>
          </a:p>
          <a:p>
            <a:pPr lvl="2"/>
            <a:r>
              <a:rPr lang="en-US" sz="3200" dirty="0">
                <a:latin typeface="Courier"/>
                <a:cs typeface="Courier"/>
              </a:rPr>
              <a:t>San Francisco </a:t>
            </a:r>
            <a:r>
              <a:rPr lang="en-US" sz="3200" dirty="0"/>
              <a:t>is an </a:t>
            </a:r>
            <a:r>
              <a:rPr lang="en-US" sz="3200" b="1" dirty="0"/>
              <a:t>instance</a:t>
            </a:r>
            <a:r>
              <a:rPr lang="en-US" sz="3200" dirty="0"/>
              <a:t> of </a:t>
            </a:r>
            <a:r>
              <a:rPr lang="en-US" sz="3200" dirty="0">
                <a:latin typeface="Courier"/>
                <a:cs typeface="Courier"/>
              </a:rPr>
              <a:t>city</a:t>
            </a:r>
          </a:p>
          <a:p>
            <a:pPr lvl="1"/>
            <a:r>
              <a:rPr lang="en-US" sz="3200" dirty="0">
                <a:latin typeface="Calibri"/>
                <a:cs typeface="Calibri"/>
              </a:rPr>
              <a:t>But </a:t>
            </a:r>
            <a:r>
              <a:rPr lang="en-US" sz="3200" dirty="0">
                <a:latin typeface="Courier"/>
                <a:cs typeface="Courier"/>
              </a:rPr>
              <a:t>city</a:t>
            </a:r>
            <a:r>
              <a:rPr lang="en-US" sz="3200" dirty="0">
                <a:latin typeface="Calibri"/>
                <a:cs typeface="Calibri"/>
              </a:rPr>
              <a:t> is a class</a:t>
            </a:r>
          </a:p>
          <a:p>
            <a:pPr lvl="2"/>
            <a:r>
              <a:rPr lang="en-US" sz="3200" dirty="0">
                <a:latin typeface="Courier"/>
                <a:cs typeface="Courier"/>
              </a:rPr>
              <a:t>city</a:t>
            </a:r>
            <a:r>
              <a:rPr lang="en-US" sz="3200" dirty="0"/>
              <a:t> is a </a:t>
            </a:r>
            <a:r>
              <a:rPr lang="en-US" sz="3200" b="1" dirty="0"/>
              <a:t>hyponym</a:t>
            </a:r>
            <a:r>
              <a:rPr lang="en-US" sz="3200" dirty="0"/>
              <a:t> of    </a:t>
            </a:r>
            <a:r>
              <a:rPr lang="en-US" dirty="0" smtClean="0">
                <a:latin typeface="Courier"/>
                <a:cs typeface="Courier"/>
              </a:rPr>
              <a:t>municipality...location...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9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1700" y="1404023"/>
            <a:ext cx="10515600" cy="573330"/>
          </a:xfrm>
        </p:spPr>
        <p:txBody>
          <a:bodyPr/>
          <a:lstStyle/>
          <a:p>
            <a:r>
              <a:rPr lang="en-US" smtClean="0"/>
              <a:t>Given a movie script, recommend similar movies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334" y="1934933"/>
            <a:ext cx="1552463" cy="21626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3227" y="1930219"/>
            <a:ext cx="4268321" cy="20698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548" y="4210400"/>
            <a:ext cx="4457252" cy="19679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4552" y="4210400"/>
            <a:ext cx="1518122" cy="2190078"/>
          </a:xfrm>
          <a:prstGeom prst="rect">
            <a:avLst/>
          </a:prstGeom>
        </p:spPr>
      </p:pic>
      <p:sp>
        <p:nvSpPr>
          <p:cNvPr id="8" name="Down Arrow 7"/>
          <p:cNvSpPr/>
          <p:nvPr/>
        </p:nvSpPr>
        <p:spPr>
          <a:xfrm rot="19418996">
            <a:off x="6390938" y="3001541"/>
            <a:ext cx="1011219" cy="18443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92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Meronymy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part-whole </a:t>
            </a:r>
            <a:r>
              <a:rPr lang="en-US" dirty="0" smtClean="0"/>
              <a:t>relation</a:t>
            </a:r>
          </a:p>
          <a:p>
            <a:pPr lvl="1"/>
            <a:r>
              <a:rPr lang="en-US" dirty="0" smtClean="0"/>
              <a:t>A </a:t>
            </a:r>
            <a:r>
              <a:rPr lang="en-US" i="1" dirty="0"/>
              <a:t>leg </a:t>
            </a:r>
            <a:r>
              <a:rPr lang="en-US" dirty="0"/>
              <a:t>is part of a </a:t>
            </a:r>
            <a:r>
              <a:rPr lang="en-US" i="1" dirty="0"/>
              <a:t>chair</a:t>
            </a:r>
            <a:r>
              <a:rPr lang="en-US" dirty="0"/>
              <a:t>; a </a:t>
            </a:r>
            <a:r>
              <a:rPr lang="en-US" i="1" dirty="0"/>
              <a:t>wheel </a:t>
            </a:r>
            <a:r>
              <a:rPr lang="en-US" dirty="0"/>
              <a:t>is part of a </a:t>
            </a:r>
            <a:r>
              <a:rPr lang="en-US" i="1" dirty="0"/>
              <a:t>car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i="1" dirty="0"/>
              <a:t>W</a:t>
            </a:r>
            <a:r>
              <a:rPr lang="en-US" i="1" dirty="0" smtClean="0"/>
              <a:t>heel </a:t>
            </a:r>
            <a:r>
              <a:rPr lang="en-US" dirty="0"/>
              <a:t>is a </a:t>
            </a:r>
            <a:r>
              <a:rPr lang="en-US" b="1" dirty="0" err="1"/>
              <a:t>meronym</a:t>
            </a:r>
            <a:r>
              <a:rPr lang="en-US" dirty="0"/>
              <a:t> of </a:t>
            </a:r>
            <a:r>
              <a:rPr lang="en-US" i="1" dirty="0"/>
              <a:t>car</a:t>
            </a:r>
            <a:r>
              <a:rPr lang="en-US" dirty="0"/>
              <a:t>, and </a:t>
            </a:r>
            <a:r>
              <a:rPr lang="en-US" i="1" dirty="0"/>
              <a:t>car </a:t>
            </a:r>
            <a:r>
              <a:rPr lang="en-US" dirty="0"/>
              <a:t>is a </a:t>
            </a:r>
            <a:r>
              <a:rPr lang="en-US" b="1" dirty="0" err="1"/>
              <a:t>holonym</a:t>
            </a:r>
            <a:r>
              <a:rPr lang="en-US" dirty="0"/>
              <a:t> of </a:t>
            </a:r>
            <a:r>
              <a:rPr lang="en-US" i="1" dirty="0"/>
              <a:t>wheel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0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 smtClean="0"/>
              <a:t>Senses of “bass” in </a:t>
            </a:r>
            <a:r>
              <a:rPr lang="en-US" dirty="0" err="1" smtClean="0"/>
              <a:t>Wordnet</a:t>
            </a:r>
            <a:endParaRPr lang="en-US" dirty="0"/>
          </a:p>
        </p:txBody>
      </p:sp>
      <p:pic>
        <p:nvPicPr>
          <p:cNvPr id="59395" name="Picture 102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3201" y="1661872"/>
            <a:ext cx="8901004" cy="5119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5518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is “sense” defined in WordNet?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701800"/>
            <a:ext cx="10160000" cy="4876800"/>
          </a:xfrm>
        </p:spPr>
        <p:txBody>
          <a:bodyPr/>
          <a:lstStyle/>
          <a:p>
            <a:r>
              <a:rPr lang="en-US" b="1" dirty="0" smtClean="0"/>
              <a:t>The</a:t>
            </a:r>
            <a:r>
              <a:rPr lang="en-US" b="1" dirty="0" smtClean="0">
                <a:solidFill>
                  <a:srgbClr val="0000FF"/>
                </a:solidFill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</a:rPr>
              <a:t>synset</a:t>
            </a:r>
            <a:r>
              <a:rPr lang="en-US" dirty="0" smtClean="0">
                <a:solidFill>
                  <a:srgbClr val="0000FF"/>
                </a:solidFill>
              </a:rPr>
              <a:t> </a:t>
            </a:r>
            <a:r>
              <a:rPr lang="en-US" dirty="0">
                <a:solidFill>
                  <a:srgbClr val="0000FF"/>
                </a:solidFill>
              </a:rPr>
              <a:t>(</a:t>
            </a:r>
            <a:r>
              <a:rPr lang="en-US" b="1" dirty="0">
                <a:solidFill>
                  <a:srgbClr val="0000FF"/>
                </a:solidFill>
              </a:rPr>
              <a:t>synonym set</a:t>
            </a:r>
            <a:r>
              <a:rPr lang="en-US" dirty="0" smtClean="0">
                <a:solidFill>
                  <a:srgbClr val="0000FF"/>
                </a:solidFill>
              </a:rPr>
              <a:t>), </a:t>
            </a:r>
            <a:r>
              <a:rPr lang="en-US" dirty="0" smtClean="0"/>
              <a:t>the set of near-synonyms, instantiates a sense or concept, with a </a:t>
            </a:r>
            <a:r>
              <a:rPr lang="en-US" dirty="0" smtClean="0">
                <a:solidFill>
                  <a:srgbClr val="0000FF"/>
                </a:solidFill>
              </a:rPr>
              <a:t>gloss</a:t>
            </a:r>
          </a:p>
          <a:p>
            <a:r>
              <a:rPr lang="en-US" dirty="0" smtClean="0"/>
              <a:t>Example</a:t>
            </a:r>
            <a:r>
              <a:rPr lang="en-US" dirty="0"/>
              <a:t>: </a:t>
            </a:r>
            <a:r>
              <a:rPr lang="en-US" dirty="0">
                <a:solidFill>
                  <a:srgbClr val="0000FF"/>
                </a:solidFill>
              </a:rPr>
              <a:t>chump </a:t>
            </a:r>
            <a:r>
              <a:rPr lang="en-US" dirty="0"/>
              <a:t>as a </a:t>
            </a:r>
            <a:r>
              <a:rPr lang="en-US" dirty="0" smtClean="0"/>
              <a:t>noun with the </a:t>
            </a:r>
            <a:r>
              <a:rPr lang="en-US" dirty="0" smtClean="0">
                <a:solidFill>
                  <a:srgbClr val="0000FF"/>
                </a:solidFill>
              </a:rPr>
              <a:t>gloss</a:t>
            </a:r>
            <a:r>
              <a:rPr lang="en-US" dirty="0" smtClean="0"/>
              <a:t>:</a:t>
            </a:r>
            <a:endParaRPr lang="en-US" dirty="0"/>
          </a:p>
          <a:p>
            <a:pPr marL="609585" lvl="1" indent="0">
              <a:buNone/>
            </a:pPr>
            <a:r>
              <a:rPr lang="en-US" sz="3200" dirty="0"/>
              <a:t>“a person who is gullible and easy to take advantage of”</a:t>
            </a:r>
          </a:p>
          <a:p>
            <a:r>
              <a:rPr lang="en-US" sz="3733" dirty="0"/>
              <a:t>This sense of “chump” is shared by 9 words:</a:t>
            </a:r>
          </a:p>
          <a:p>
            <a:pPr marL="457189" lvl="1" indent="0">
              <a:buNone/>
            </a:pPr>
            <a:r>
              <a:rPr lang="en-US" dirty="0">
                <a:latin typeface="Courier"/>
                <a:cs typeface="Courier"/>
              </a:rPr>
              <a:t>chump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fool</a:t>
            </a:r>
            <a:r>
              <a:rPr lang="en-US" baseline="30000" dirty="0">
                <a:latin typeface="Courier"/>
                <a:cs typeface="Courier"/>
              </a:rPr>
              <a:t>2</a:t>
            </a:r>
            <a:r>
              <a:rPr lang="en-US" dirty="0">
                <a:latin typeface="Courier"/>
                <a:cs typeface="Courier"/>
              </a:rPr>
              <a:t>, gull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mark</a:t>
            </a:r>
            <a:r>
              <a:rPr lang="en-US" baseline="30000" dirty="0">
                <a:latin typeface="Courier"/>
                <a:cs typeface="Courier"/>
              </a:rPr>
              <a:t>9</a:t>
            </a:r>
            <a:r>
              <a:rPr lang="en-US" dirty="0">
                <a:latin typeface="Courier"/>
                <a:cs typeface="Courier"/>
              </a:rPr>
              <a:t>, patsy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fall guy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sucker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soft touch</a:t>
            </a:r>
            <a:r>
              <a:rPr lang="en-US" baseline="30000" dirty="0">
                <a:latin typeface="Courier"/>
                <a:cs typeface="Courier"/>
              </a:rPr>
              <a:t>1</a:t>
            </a:r>
            <a:r>
              <a:rPr lang="en-US" dirty="0">
                <a:latin typeface="Courier"/>
                <a:cs typeface="Courier"/>
              </a:rPr>
              <a:t>, mug</a:t>
            </a:r>
            <a:r>
              <a:rPr lang="en-US" baseline="30000" dirty="0">
                <a:latin typeface="Courier"/>
                <a:cs typeface="Courier"/>
              </a:rPr>
              <a:t>2</a:t>
            </a:r>
          </a:p>
          <a:p>
            <a:r>
              <a:rPr lang="en-US" dirty="0"/>
              <a:t>Each of </a:t>
            </a:r>
            <a:r>
              <a:rPr lang="en-US" b="1" dirty="0"/>
              <a:t>these</a:t>
            </a:r>
            <a:r>
              <a:rPr lang="en-US" dirty="0"/>
              <a:t> </a:t>
            </a:r>
            <a:r>
              <a:rPr lang="en-US" dirty="0" smtClean="0"/>
              <a:t>senses have this </a:t>
            </a:r>
            <a:r>
              <a:rPr lang="en-US" dirty="0"/>
              <a:t>same </a:t>
            </a:r>
            <a:r>
              <a:rPr lang="en-US" dirty="0" smtClean="0"/>
              <a:t>gloss</a:t>
            </a:r>
          </a:p>
          <a:p>
            <a:pPr lvl="1"/>
            <a:r>
              <a:rPr lang="en-US" dirty="0"/>
              <a:t>(Not </a:t>
            </a:r>
            <a:r>
              <a:rPr lang="en-US" b="1" dirty="0"/>
              <a:t>every</a:t>
            </a:r>
            <a:r>
              <a:rPr lang="en-US" dirty="0"/>
              <a:t> sense; sense 2 of gull is the aquatic bird)</a:t>
            </a:r>
          </a:p>
          <a:p>
            <a:pPr marL="609585" lvl="1" indent="0">
              <a:buNone/>
            </a:pPr>
            <a:endParaRPr lang="en-US" sz="2133" dirty="0"/>
          </a:p>
        </p:txBody>
      </p:sp>
    </p:spTree>
    <p:extLst>
      <p:ext uri="{BB962C8B-B14F-4D97-AF65-F5344CB8AC3E}">
        <p14:creationId xmlns:p14="http://schemas.microsoft.com/office/powerpoint/2010/main" val="66561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WordNet</a:t>
            </a:r>
            <a:r>
              <a:rPr lang="en-US" dirty="0"/>
              <a:t> </a:t>
            </a:r>
            <a:r>
              <a:rPr lang="en-US" dirty="0" err="1" smtClean="0"/>
              <a:t>Hypernym</a:t>
            </a:r>
            <a:r>
              <a:rPr lang="en-US" dirty="0" smtClean="0"/>
              <a:t> Hierarchy for “bass”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1701801"/>
            <a:ext cx="11887200" cy="360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19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727200" y="177800"/>
            <a:ext cx="9956800" cy="711200"/>
          </a:xfrm>
        </p:spPr>
        <p:txBody>
          <a:bodyPr/>
          <a:lstStyle/>
          <a:p>
            <a:r>
              <a:rPr lang="en-US" dirty="0" err="1"/>
              <a:t>WordNet</a:t>
            </a:r>
            <a:r>
              <a:rPr lang="en-US" dirty="0"/>
              <a:t> Noun Relations</a:t>
            </a:r>
          </a:p>
        </p:txBody>
      </p:sp>
      <p:pic>
        <p:nvPicPr>
          <p:cNvPr id="4" name="Picture 102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" y="1803400"/>
            <a:ext cx="11306795" cy="477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80781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727200" y="177800"/>
            <a:ext cx="9956800" cy="711200"/>
          </a:xfrm>
        </p:spPr>
        <p:txBody>
          <a:bodyPr/>
          <a:lstStyle/>
          <a:p>
            <a:r>
              <a:rPr lang="en-US" dirty="0"/>
              <a:t>WordNet </a:t>
            </a:r>
            <a:r>
              <a:rPr lang="en-US" dirty="0" err="1" smtClean="0"/>
              <a:t>VerbRelations</a:t>
            </a:r>
            <a:endParaRPr lang="en-US" dirty="0"/>
          </a:p>
        </p:txBody>
      </p:sp>
      <p:pic>
        <p:nvPicPr>
          <p:cNvPr id="2" name="Picture 1" descr="wordnetverb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47" y="2311401"/>
            <a:ext cx="11919453" cy="303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742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508000"/>
            <a:ext cx="9956800" cy="279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WordNet: Viewed as a graph</a:t>
            </a:r>
            <a:endParaRPr lang="en-US" dirty="0"/>
          </a:p>
        </p:txBody>
      </p:sp>
      <p:pic>
        <p:nvPicPr>
          <p:cNvPr id="5" name="Content Placeholder 4" descr="wordnetnaviglipictur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481" r="-38481"/>
          <a:stretch>
            <a:fillRect/>
          </a:stretch>
        </p:blipFill>
        <p:spPr>
          <a:xfrm>
            <a:off x="-1971040" y="990600"/>
            <a:ext cx="15280640" cy="59690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189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930400" y="279400"/>
            <a:ext cx="9550400" cy="990600"/>
          </a:xfrm>
        </p:spPr>
        <p:txBody>
          <a:bodyPr/>
          <a:lstStyle/>
          <a:p>
            <a:r>
              <a:rPr lang="en-US" dirty="0" smtClean="0"/>
              <a:t>WordNet </a:t>
            </a:r>
            <a:r>
              <a:rPr lang="en-US" dirty="0" smtClean="0"/>
              <a:t>3.1</a:t>
            </a:r>
            <a:endParaRPr lang="en-US" dirty="0"/>
          </a:p>
        </p:txBody>
      </p:sp>
      <p:sp>
        <p:nvSpPr>
          <p:cNvPr id="56323" name="Rectangle 1027"/>
          <p:cNvSpPr>
            <a:spLocks noGrp="1" noChangeArrowheads="1"/>
          </p:cNvSpPr>
          <p:nvPr>
            <p:ph type="body" sz="half" idx="1"/>
          </p:nvPr>
        </p:nvSpPr>
        <p:spPr>
          <a:xfrm>
            <a:off x="406400" y="1701800"/>
            <a:ext cx="11277600" cy="3632200"/>
          </a:xfrm>
        </p:spPr>
        <p:txBody>
          <a:bodyPr>
            <a:normAutofit fontScale="92500" lnSpcReduction="10000"/>
          </a:bodyPr>
          <a:lstStyle/>
          <a:p>
            <a:r>
              <a:rPr lang="en-US" sz="4267" dirty="0"/>
              <a:t>Where it is:</a:t>
            </a:r>
          </a:p>
          <a:p>
            <a:pPr lvl="1"/>
            <a:r>
              <a:rPr lang="en-US" sz="3733" dirty="0">
                <a:hlinkClick r:id="rId3"/>
              </a:rPr>
              <a:t>http://wordnetweb.princeton.edu/perl/webwn</a:t>
            </a:r>
            <a:endParaRPr lang="en-US" sz="3733" dirty="0"/>
          </a:p>
          <a:p>
            <a:r>
              <a:rPr lang="en-US" sz="4267" dirty="0"/>
              <a:t>Libraries</a:t>
            </a:r>
          </a:p>
          <a:p>
            <a:pPr lvl="1"/>
            <a:r>
              <a:rPr lang="en-US" sz="3733" dirty="0"/>
              <a:t>Python:  </a:t>
            </a:r>
            <a:r>
              <a:rPr lang="en-US" sz="3733" dirty="0" err="1"/>
              <a:t>WordNet</a:t>
            </a:r>
            <a:r>
              <a:rPr lang="en-US" sz="3733" dirty="0"/>
              <a:t>  from NLTK</a:t>
            </a:r>
          </a:p>
          <a:p>
            <a:pPr lvl="2"/>
            <a:r>
              <a:rPr lang="de-DE" sz="3733" dirty="0">
                <a:hlinkClick r:id="rId4"/>
              </a:rPr>
              <a:t>http://www.nltk.org/Home</a:t>
            </a:r>
            <a:endParaRPr lang="de-DE" sz="3733" dirty="0"/>
          </a:p>
          <a:p>
            <a:pPr lvl="1"/>
            <a:r>
              <a:rPr lang="de-DE" sz="3733" dirty="0"/>
              <a:t>Java:</a:t>
            </a:r>
          </a:p>
          <a:p>
            <a:pPr lvl="2"/>
            <a:r>
              <a:rPr lang="de-DE" sz="3733" dirty="0"/>
              <a:t>JWNL, </a:t>
            </a:r>
            <a:r>
              <a:rPr lang="de-DE" sz="3733" dirty="0" err="1"/>
              <a:t>extJWNL</a:t>
            </a:r>
            <a:r>
              <a:rPr lang="de-DE" sz="3733" dirty="0"/>
              <a:t> on </a:t>
            </a:r>
            <a:r>
              <a:rPr lang="de-DE" sz="3733" dirty="0" err="1"/>
              <a:t>sourceforge</a:t>
            </a:r>
            <a:endParaRPr lang="en-US" sz="3733" dirty="0"/>
          </a:p>
          <a:p>
            <a:pPr lvl="2"/>
            <a:endParaRPr lang="en-US" sz="3733" dirty="0"/>
          </a:p>
          <a:p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789001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Word Similarity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b="1" dirty="0" smtClean="0"/>
              <a:t>Synonymy</a:t>
            </a:r>
            <a:r>
              <a:rPr lang="en-US" dirty="0" smtClean="0"/>
              <a:t>: a binary relation</a:t>
            </a:r>
            <a:endParaRPr lang="en-US" dirty="0"/>
          </a:p>
          <a:p>
            <a:pPr lvl="1"/>
            <a:r>
              <a:rPr lang="en-US" dirty="0"/>
              <a:t>Two words are either synonymous or not</a:t>
            </a:r>
          </a:p>
          <a:p>
            <a:r>
              <a:rPr lang="en-US" b="1" dirty="0" smtClean="0"/>
              <a:t>Similarity </a:t>
            </a:r>
            <a:r>
              <a:rPr lang="en-US" dirty="0" smtClean="0"/>
              <a:t>(or</a:t>
            </a:r>
            <a:r>
              <a:rPr lang="en-US" b="1" dirty="0" smtClean="0"/>
              <a:t> distance</a:t>
            </a:r>
            <a:r>
              <a:rPr lang="en-US" dirty="0" smtClean="0"/>
              <a:t>): a looser metric</a:t>
            </a:r>
            <a:endParaRPr lang="en-US" dirty="0"/>
          </a:p>
          <a:p>
            <a:pPr lvl="1"/>
            <a:r>
              <a:rPr lang="en-US" dirty="0" smtClean="0"/>
              <a:t>Two </a:t>
            </a:r>
            <a:r>
              <a:rPr lang="en-US" dirty="0"/>
              <a:t>words are more </a:t>
            </a:r>
            <a:r>
              <a:rPr lang="en-US" dirty="0" smtClean="0"/>
              <a:t>similar if </a:t>
            </a:r>
            <a:r>
              <a:rPr lang="en-US" dirty="0"/>
              <a:t>they share more features of meaning</a:t>
            </a:r>
          </a:p>
          <a:p>
            <a:r>
              <a:rPr lang="en-US" dirty="0"/>
              <a:t>S</a:t>
            </a:r>
            <a:r>
              <a:rPr lang="en-US" dirty="0" smtClean="0"/>
              <a:t>imilarity is properly a relation </a:t>
            </a:r>
            <a:r>
              <a:rPr lang="en-US" dirty="0"/>
              <a:t>between </a:t>
            </a:r>
            <a:r>
              <a:rPr lang="en-US" b="1" dirty="0" smtClean="0"/>
              <a:t>senses</a:t>
            </a:r>
            <a:endParaRPr lang="en-US" dirty="0"/>
          </a:p>
          <a:p>
            <a:pPr lvl="1"/>
            <a:r>
              <a:rPr lang="en-US" dirty="0" smtClean="0"/>
              <a:t>The word “</a:t>
            </a:r>
            <a:r>
              <a:rPr lang="en-US" dirty="0" smtClean="0">
                <a:latin typeface="Courier"/>
                <a:cs typeface="Courier"/>
              </a:rPr>
              <a:t>bank</a:t>
            </a:r>
            <a:r>
              <a:rPr lang="en-US" dirty="0" smtClean="0"/>
              <a:t>” is not similar to the word “</a:t>
            </a:r>
            <a:r>
              <a:rPr lang="en-US" dirty="0" smtClean="0">
                <a:latin typeface="Courier"/>
                <a:cs typeface="Courier"/>
              </a:rPr>
              <a:t>slope</a:t>
            </a:r>
            <a:r>
              <a:rPr lang="en-US" dirty="0" smtClean="0"/>
              <a:t>”</a:t>
            </a:r>
            <a:endParaRPr lang="en-US" dirty="0"/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Bank</a:t>
            </a:r>
            <a:r>
              <a:rPr lang="en-US" baseline="30000" dirty="0" smtClean="0">
                <a:solidFill>
                  <a:srgbClr val="0000FF"/>
                </a:solidFill>
              </a:rPr>
              <a:t>1</a:t>
            </a:r>
            <a:r>
              <a:rPr lang="en-US" dirty="0" smtClean="0"/>
              <a:t> </a:t>
            </a:r>
            <a:r>
              <a:rPr lang="en-US" dirty="0"/>
              <a:t>is similar to </a:t>
            </a:r>
            <a:r>
              <a:rPr lang="en-US" dirty="0">
                <a:solidFill>
                  <a:srgbClr val="0000FF"/>
                </a:solidFill>
              </a:rPr>
              <a:t>fund</a:t>
            </a:r>
            <a:r>
              <a:rPr lang="en-US" baseline="30000" dirty="0">
                <a:solidFill>
                  <a:srgbClr val="0000FF"/>
                </a:solidFill>
              </a:rPr>
              <a:t>3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Bank</a:t>
            </a:r>
            <a:r>
              <a:rPr lang="en-US" baseline="30000" dirty="0">
                <a:solidFill>
                  <a:srgbClr val="0000FF"/>
                </a:solidFill>
              </a:rPr>
              <a:t>2</a:t>
            </a:r>
            <a:r>
              <a:rPr lang="en-US" dirty="0"/>
              <a:t> is similar to </a:t>
            </a:r>
            <a:r>
              <a:rPr lang="en-US" dirty="0">
                <a:solidFill>
                  <a:srgbClr val="0000FF"/>
                </a:solidFill>
              </a:rPr>
              <a:t>slope</a:t>
            </a:r>
            <a:r>
              <a:rPr lang="en-US" baseline="30000" dirty="0">
                <a:solidFill>
                  <a:srgbClr val="0000FF"/>
                </a:solidFill>
              </a:rPr>
              <a:t>5</a:t>
            </a:r>
          </a:p>
          <a:p>
            <a:r>
              <a:rPr lang="en-US" dirty="0" smtClean="0"/>
              <a:t>But we’ll compute similarity over </a:t>
            </a:r>
            <a:r>
              <a:rPr lang="en-US" dirty="0"/>
              <a:t>both words and senses</a:t>
            </a:r>
          </a:p>
        </p:txBody>
      </p:sp>
    </p:spTree>
    <p:extLst>
      <p:ext uri="{BB962C8B-B14F-4D97-AF65-F5344CB8AC3E}">
        <p14:creationId xmlns:p14="http://schemas.microsoft.com/office/powerpoint/2010/main" val="126113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5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word similarity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A practical component in lots of NLP tasks</a:t>
            </a:r>
          </a:p>
          <a:p>
            <a:pPr lvl="1"/>
            <a:r>
              <a:rPr lang="en-US" dirty="0" smtClean="0"/>
              <a:t>Question answering</a:t>
            </a:r>
          </a:p>
          <a:p>
            <a:pPr lvl="1"/>
            <a:r>
              <a:rPr lang="en-US" dirty="0"/>
              <a:t>Natural language </a:t>
            </a:r>
            <a:r>
              <a:rPr lang="en-US" dirty="0" smtClean="0"/>
              <a:t>generation</a:t>
            </a:r>
          </a:p>
          <a:p>
            <a:pPr lvl="1"/>
            <a:r>
              <a:rPr lang="en-US" dirty="0"/>
              <a:t>Automatic essay grading</a:t>
            </a:r>
          </a:p>
          <a:p>
            <a:pPr lvl="1"/>
            <a:r>
              <a:rPr lang="en-US" dirty="0"/>
              <a:t>Plagiarism </a:t>
            </a:r>
            <a:r>
              <a:rPr lang="en-US" dirty="0" smtClean="0"/>
              <a:t>detection</a:t>
            </a:r>
          </a:p>
          <a:p>
            <a:r>
              <a:rPr lang="en-US" dirty="0" smtClean="0"/>
              <a:t>A theoretical component in many linguistic and cognitive tasks</a:t>
            </a:r>
          </a:p>
          <a:p>
            <a:pPr lvl="1"/>
            <a:r>
              <a:rPr lang="en-US" dirty="0"/>
              <a:t>H</a:t>
            </a:r>
            <a:r>
              <a:rPr lang="en-US" dirty="0" smtClean="0"/>
              <a:t>istorical semantics</a:t>
            </a:r>
          </a:p>
          <a:p>
            <a:pPr lvl="1"/>
            <a:r>
              <a:rPr lang="en-US" dirty="0" smtClean="0"/>
              <a:t>Models of human word learning</a:t>
            </a:r>
          </a:p>
          <a:p>
            <a:pPr lvl="1"/>
            <a:r>
              <a:rPr lang="en-US" dirty="0" smtClean="0"/>
              <a:t>Morphology and grammar induction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56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89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 of Semantic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07136" cy="4351338"/>
          </a:xfrm>
        </p:spPr>
        <p:txBody>
          <a:bodyPr/>
          <a:lstStyle/>
          <a:p>
            <a:r>
              <a:rPr lang="en-US" dirty="0" smtClean="0"/>
              <a:t>Semantically Close</a:t>
            </a:r>
          </a:p>
          <a:p>
            <a:pPr lvl="1"/>
            <a:r>
              <a:rPr lang="en-US" dirty="0" smtClean="0"/>
              <a:t>bank-money</a:t>
            </a:r>
          </a:p>
          <a:p>
            <a:pPr lvl="1"/>
            <a:r>
              <a:rPr lang="en-US" dirty="0" smtClean="0"/>
              <a:t>apple-fruit</a:t>
            </a:r>
          </a:p>
          <a:p>
            <a:pPr lvl="1"/>
            <a:r>
              <a:rPr lang="en-US" dirty="0" smtClean="0"/>
              <a:t>tree-forest</a:t>
            </a:r>
          </a:p>
          <a:p>
            <a:pPr lvl="1"/>
            <a:r>
              <a:rPr lang="en-US" dirty="0" smtClean="0"/>
              <a:t>bank-river</a:t>
            </a:r>
          </a:p>
          <a:p>
            <a:pPr lvl="1"/>
            <a:r>
              <a:rPr lang="en-US" dirty="0" smtClean="0"/>
              <a:t>pen-paper</a:t>
            </a:r>
          </a:p>
          <a:p>
            <a:pPr lvl="1"/>
            <a:r>
              <a:rPr lang="en-US" dirty="0" smtClean="0"/>
              <a:t>run-walk</a:t>
            </a:r>
          </a:p>
          <a:p>
            <a:pPr lvl="1"/>
            <a:r>
              <a:rPr lang="en-US" dirty="0" smtClean="0"/>
              <a:t>mistake-error</a:t>
            </a:r>
          </a:p>
          <a:p>
            <a:pPr lvl="1"/>
            <a:r>
              <a:rPr lang="en-US" dirty="0" smtClean="0"/>
              <a:t>car-wheel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304878" y="1825625"/>
            <a:ext cx="420713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Semantically Distant</a:t>
            </a:r>
          </a:p>
          <a:p>
            <a:pPr lvl="1"/>
            <a:r>
              <a:rPr lang="en-US" dirty="0" smtClean="0"/>
              <a:t>doctor-beer</a:t>
            </a:r>
          </a:p>
          <a:p>
            <a:pPr lvl="1"/>
            <a:r>
              <a:rPr lang="en-US" dirty="0" smtClean="0"/>
              <a:t>painting-January</a:t>
            </a:r>
          </a:p>
          <a:p>
            <a:pPr lvl="1"/>
            <a:r>
              <a:rPr lang="en-US" dirty="0" smtClean="0"/>
              <a:t>money-river</a:t>
            </a:r>
          </a:p>
          <a:p>
            <a:pPr lvl="1"/>
            <a:r>
              <a:rPr lang="en-US" dirty="0" smtClean="0"/>
              <a:t>apple-penguin</a:t>
            </a:r>
          </a:p>
          <a:p>
            <a:pPr lvl="1"/>
            <a:r>
              <a:rPr lang="en-US" dirty="0" smtClean="0"/>
              <a:t>nurse-fruit</a:t>
            </a:r>
          </a:p>
          <a:p>
            <a:pPr lvl="1"/>
            <a:r>
              <a:rPr lang="en-US" dirty="0" smtClean="0"/>
              <a:t>pen-river</a:t>
            </a:r>
          </a:p>
          <a:p>
            <a:pPr lvl="1"/>
            <a:r>
              <a:rPr lang="en-US" dirty="0" smtClean="0"/>
              <a:t>clown-tramway</a:t>
            </a:r>
          </a:p>
          <a:p>
            <a:pPr lvl="1"/>
            <a:r>
              <a:rPr lang="en-US" dirty="0" smtClean="0"/>
              <a:t>car-algebra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185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similarity and word relatedness</a:t>
            </a:r>
            <a:endParaRPr lang="en-US" dirty="0"/>
          </a:p>
        </p:txBody>
      </p:sp>
      <p:sp>
        <p:nvSpPr>
          <p:cNvPr id="82947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3733" dirty="0"/>
              <a:t>We often distinguish </a:t>
            </a:r>
            <a:r>
              <a:rPr lang="en-US" sz="3733" b="1" dirty="0"/>
              <a:t>word similarity  </a:t>
            </a:r>
            <a:r>
              <a:rPr lang="en-US" sz="3733" dirty="0"/>
              <a:t>from </a:t>
            </a:r>
            <a:r>
              <a:rPr lang="en-US" sz="3733" b="1" dirty="0"/>
              <a:t>word relatedness</a:t>
            </a:r>
          </a:p>
          <a:p>
            <a:pPr lvl="1">
              <a:lnSpc>
                <a:spcPct val="90000"/>
              </a:lnSpc>
            </a:pPr>
            <a:r>
              <a:rPr lang="en-US" sz="3200" b="1" dirty="0"/>
              <a:t>Similar</a:t>
            </a:r>
            <a:r>
              <a:rPr lang="en-US" sz="3200" dirty="0"/>
              <a:t> </a:t>
            </a:r>
            <a:r>
              <a:rPr lang="en-US" sz="3200" b="1" dirty="0"/>
              <a:t>words</a:t>
            </a:r>
            <a:r>
              <a:rPr lang="en-US" sz="3200" dirty="0"/>
              <a:t>: near-synonyms</a:t>
            </a:r>
          </a:p>
          <a:p>
            <a:pPr lvl="1">
              <a:lnSpc>
                <a:spcPct val="90000"/>
              </a:lnSpc>
            </a:pPr>
            <a:r>
              <a:rPr lang="en-US" sz="3200" b="1" dirty="0"/>
              <a:t>Related words</a:t>
            </a:r>
            <a:r>
              <a:rPr lang="en-US" sz="3200" dirty="0"/>
              <a:t>: can be related any way</a:t>
            </a:r>
          </a:p>
          <a:p>
            <a:pPr lvl="2">
              <a:lnSpc>
                <a:spcPct val="90000"/>
              </a:lnSpc>
            </a:pPr>
            <a:r>
              <a:rPr lang="en-US" sz="3200" dirty="0">
                <a:latin typeface="Courier"/>
                <a:cs typeface="Courier"/>
              </a:rPr>
              <a:t>car, bicycle</a:t>
            </a:r>
            <a:r>
              <a:rPr lang="en-US" sz="3200" dirty="0"/>
              <a:t>:    </a:t>
            </a:r>
            <a:r>
              <a:rPr lang="en-US" sz="3200" b="1" dirty="0"/>
              <a:t>similar</a:t>
            </a:r>
          </a:p>
          <a:p>
            <a:pPr lvl="2">
              <a:lnSpc>
                <a:spcPct val="90000"/>
              </a:lnSpc>
            </a:pPr>
            <a:r>
              <a:rPr lang="en-US" sz="3200" dirty="0">
                <a:latin typeface="Courier"/>
                <a:cs typeface="Courier"/>
              </a:rPr>
              <a:t>car, gasoline</a:t>
            </a:r>
            <a:r>
              <a:rPr lang="en-US" sz="3200" dirty="0"/>
              <a:t>:   </a:t>
            </a:r>
            <a:r>
              <a:rPr lang="en-US" sz="3200" b="1" dirty="0"/>
              <a:t>related</a:t>
            </a:r>
            <a:r>
              <a:rPr lang="en-US" sz="3200" dirty="0"/>
              <a:t>, not similar</a:t>
            </a:r>
          </a:p>
        </p:txBody>
      </p:sp>
    </p:spTree>
    <p:extLst>
      <p:ext uri="{BB962C8B-B14F-4D97-AF65-F5344CB8AC3E}">
        <p14:creationId xmlns:p14="http://schemas.microsoft.com/office/powerpoint/2010/main" val="150464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47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Thesaurus-based </a:t>
            </a:r>
            <a:r>
              <a:rPr lang="en-US" dirty="0" smtClean="0"/>
              <a:t>similarity </a:t>
            </a:r>
            <a:r>
              <a:rPr lang="en-US" dirty="0" smtClean="0"/>
              <a:t>algorithms</a:t>
            </a:r>
            <a:endParaRPr lang="en-US" dirty="0"/>
          </a:p>
        </p:txBody>
      </p:sp>
      <p:sp>
        <p:nvSpPr>
          <p:cNvPr id="81923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733" b="1" dirty="0"/>
              <a:t>Thesaurus-based algorithms</a:t>
            </a:r>
          </a:p>
          <a:p>
            <a:pPr lvl="1"/>
            <a:r>
              <a:rPr lang="en-US" sz="3200" b="1" dirty="0"/>
              <a:t>Are words “nearby” in </a:t>
            </a:r>
            <a:r>
              <a:rPr lang="en-US" sz="3200" b="1" dirty="0" err="1"/>
              <a:t>hypernym</a:t>
            </a:r>
            <a:r>
              <a:rPr lang="en-US" sz="3200" b="1" dirty="0"/>
              <a:t> hierarchy?</a:t>
            </a:r>
          </a:p>
          <a:p>
            <a:pPr lvl="1"/>
            <a:r>
              <a:rPr lang="en-US" sz="3200" b="1" dirty="0"/>
              <a:t>Do words have similar glosses (definitions)?</a:t>
            </a:r>
          </a:p>
          <a:p>
            <a:r>
              <a:rPr lang="en-US" sz="3733" dirty="0"/>
              <a:t>Distributional algorithms</a:t>
            </a:r>
          </a:p>
          <a:p>
            <a:pPr lvl="1"/>
            <a:r>
              <a:rPr lang="en-US" sz="3200" dirty="0"/>
              <a:t>Do words have similar distributional contexts</a:t>
            </a:r>
            <a:r>
              <a:rPr lang="en-US" sz="3200" dirty="0" smtClean="0"/>
              <a:t>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6714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816" y="177800"/>
            <a:ext cx="6079000" cy="3772429"/>
          </a:xfrm>
          <a:prstGeom prst="rect">
            <a:avLst/>
          </a:prstGeom>
        </p:spPr>
      </p:pic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Path based similarity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01600" y="3937000"/>
            <a:ext cx="8229600" cy="2946400"/>
          </a:xfrm>
        </p:spPr>
        <p:txBody>
          <a:bodyPr/>
          <a:lstStyle/>
          <a:p>
            <a:r>
              <a:rPr lang="en-US" dirty="0"/>
              <a:t>Two </a:t>
            </a:r>
            <a:r>
              <a:rPr lang="en-US" dirty="0" smtClean="0"/>
              <a:t>concepts (senses/</a:t>
            </a:r>
            <a:r>
              <a:rPr lang="en-US" dirty="0" err="1" smtClean="0"/>
              <a:t>synsets</a:t>
            </a:r>
            <a:r>
              <a:rPr lang="en-US" dirty="0" smtClean="0"/>
              <a:t>) are </a:t>
            </a:r>
            <a:r>
              <a:rPr lang="en-US" dirty="0"/>
              <a:t>similar if </a:t>
            </a:r>
            <a:r>
              <a:rPr lang="en-US" dirty="0" smtClean="0"/>
              <a:t>they are near each other in the thesaurus </a:t>
            </a:r>
            <a:r>
              <a:rPr lang="en-US" dirty="0"/>
              <a:t>hierarchy </a:t>
            </a:r>
            <a:endParaRPr lang="en-US" dirty="0" smtClean="0"/>
          </a:p>
          <a:p>
            <a:pPr lvl="1"/>
            <a:r>
              <a:rPr lang="en-US" dirty="0" smtClean="0"/>
              <a:t>=have a short </a:t>
            </a:r>
            <a:r>
              <a:rPr lang="en-US" dirty="0"/>
              <a:t>path between </a:t>
            </a:r>
            <a:r>
              <a:rPr lang="en-US" dirty="0" smtClean="0"/>
              <a:t>them</a:t>
            </a:r>
          </a:p>
          <a:p>
            <a:pPr lvl="1"/>
            <a:r>
              <a:rPr lang="en-US" dirty="0" smtClean="0"/>
              <a:t>concepts have path 1 to themselves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82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Refinements to path-based similarity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FF"/>
                </a:solidFill>
                <a:latin typeface="Times New Roman"/>
                <a:cs typeface="Times New Roman"/>
              </a:rPr>
              <a:t>pathlen</a:t>
            </a:r>
            <a:r>
              <a:rPr lang="en-US" dirty="0" smtClean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lang="en-US" i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lang="en-US" i="1" baseline="-250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i="1" dirty="0" smtClean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i="1" baseline="-25000" dirty="0" smtClean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dirty="0" smtClean="0">
                <a:solidFill>
                  <a:srgbClr val="0000FF"/>
                </a:solidFill>
                <a:latin typeface="Times New Roman"/>
                <a:cs typeface="Times New Roman"/>
              </a:rPr>
              <a:t>) </a:t>
            </a:r>
            <a:r>
              <a:rPr lang="en-US" dirty="0" smtClean="0"/>
              <a:t>= 1 + number of edges in the shortest path in the hypernym graph between sense nodes </a:t>
            </a:r>
            <a:r>
              <a:rPr lang="en-US" i="1" dirty="0" smtClean="0"/>
              <a:t>c</a:t>
            </a:r>
            <a:r>
              <a:rPr lang="en-US" i="1" baseline="-25000" dirty="0" smtClean="0"/>
              <a:t>1</a:t>
            </a:r>
            <a:r>
              <a:rPr lang="en-US" dirty="0" smtClean="0"/>
              <a:t> and </a:t>
            </a:r>
            <a:r>
              <a:rPr lang="en-US" i="1" dirty="0" smtClean="0"/>
              <a:t>c</a:t>
            </a:r>
            <a:r>
              <a:rPr lang="en-US" i="1" baseline="-25000" dirty="0" smtClean="0"/>
              <a:t>2</a:t>
            </a:r>
            <a:endParaRPr lang="en-US" dirty="0" smtClean="0"/>
          </a:p>
          <a:p>
            <a:endParaRPr lang="en-US" sz="3733" i="1" baseline="-25000" dirty="0"/>
          </a:p>
          <a:p>
            <a:r>
              <a:rPr lang="en-US" sz="3733" dirty="0" err="1">
                <a:solidFill>
                  <a:srgbClr val="0000FF"/>
                </a:solidFill>
                <a:latin typeface="Times New Roman"/>
                <a:cs typeface="Times New Roman"/>
              </a:rPr>
              <a:t>simpath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(</a:t>
            </a:r>
            <a:r>
              <a:rPr lang="en-US" sz="3733" i="1" dirty="0">
                <a:solidFill>
                  <a:srgbClr val="0000FF"/>
                </a:solidFill>
                <a:latin typeface="Times New Roman"/>
                <a:cs typeface="Times New Roman"/>
              </a:rPr>
              <a:t>c</a:t>
            </a:r>
            <a:r>
              <a:rPr lang="en-US" sz="3733" i="1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i="1" dirty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sz="3733" i="1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) </a:t>
            </a:r>
            <a:r>
              <a:rPr lang="en-US" sz="3733" dirty="0">
                <a:latin typeface="Times New Roman"/>
                <a:cs typeface="Times New Roman"/>
              </a:rPr>
              <a:t>= </a:t>
            </a:r>
            <a:endParaRPr lang="en-US" sz="3733" dirty="0" smtClean="0">
              <a:latin typeface="Times New Roman"/>
              <a:cs typeface="Times New Roman"/>
            </a:endParaRPr>
          </a:p>
          <a:p>
            <a:pPr lvl="1"/>
            <a:r>
              <a:rPr lang="en-US" sz="3333" dirty="0" smtClean="0">
                <a:latin typeface="Times New Roman"/>
                <a:cs typeface="Times New Roman"/>
              </a:rPr>
              <a:t>ranges from 0 to 1</a:t>
            </a:r>
            <a:endParaRPr lang="en-US" sz="3333" dirty="0">
              <a:latin typeface="Times New Roman"/>
              <a:cs typeface="Times New Roman"/>
            </a:endParaRPr>
          </a:p>
          <a:p>
            <a:endParaRPr lang="en-US" sz="3733" dirty="0">
              <a:latin typeface="Times New Roman"/>
              <a:cs typeface="Times New Roman"/>
            </a:endParaRPr>
          </a:p>
          <a:p>
            <a:r>
              <a:rPr lang="en-US" sz="3733" dirty="0" err="1">
                <a:solidFill>
                  <a:srgbClr val="0000FF"/>
                </a:solidFill>
                <a:latin typeface="Times New Roman"/>
                <a:cs typeface="Times New Roman"/>
              </a:rPr>
              <a:t>wordsim</a:t>
            </a:r>
            <a:r>
              <a:rPr lang="en-US" sz="3733" i="1" dirty="0">
                <a:solidFill>
                  <a:srgbClr val="0000FF"/>
                </a:solidFill>
                <a:latin typeface="Times New Roman"/>
                <a:cs typeface="Times New Roman"/>
              </a:rPr>
              <a:t>(w</a:t>
            </a:r>
            <a:r>
              <a:rPr lang="en-US" sz="3733" i="1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i="1" dirty="0">
                <a:solidFill>
                  <a:srgbClr val="0000FF"/>
                </a:solidFill>
                <a:latin typeface="Times New Roman"/>
                <a:cs typeface="Times New Roman"/>
              </a:rPr>
              <a:t>,w</a:t>
            </a:r>
            <a:r>
              <a:rPr lang="en-US" sz="3733" i="1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latin typeface="Times New Roman"/>
                <a:cs typeface="Times New Roman"/>
              </a:rPr>
              <a:t>) =   max</a:t>
            </a:r>
            <a:r>
              <a:rPr lang="en-US" sz="2400" dirty="0">
                <a:latin typeface="Times New Roman"/>
                <a:cs typeface="Times New Roman"/>
              </a:rPr>
              <a:t>         </a:t>
            </a:r>
            <a:r>
              <a:rPr lang="en-US" sz="3733" dirty="0" err="1" smtClean="0">
                <a:latin typeface="Times New Roman"/>
                <a:cs typeface="Times New Roman"/>
              </a:rPr>
              <a:t>simpath</a:t>
            </a:r>
            <a:r>
              <a:rPr lang="en-US" sz="3733" dirty="0" smtClean="0">
                <a:latin typeface="Times New Roman"/>
                <a:cs typeface="Times New Roman"/>
              </a:rPr>
              <a:t>(</a:t>
            </a:r>
            <a:r>
              <a:rPr lang="en-US" sz="3733" i="1" dirty="0" smtClean="0">
                <a:latin typeface="Times New Roman"/>
                <a:cs typeface="Times New Roman"/>
              </a:rPr>
              <a:t>c</a:t>
            </a:r>
            <a:r>
              <a:rPr lang="en-US" sz="3733" i="1" baseline="-25000" dirty="0" smtClean="0">
                <a:latin typeface="Times New Roman"/>
                <a:cs typeface="Times New Roman"/>
              </a:rPr>
              <a:t>1</a:t>
            </a:r>
            <a:r>
              <a:rPr lang="en-US" sz="3733" i="1" dirty="0" smtClean="0">
                <a:latin typeface="Times New Roman"/>
                <a:cs typeface="Times New Roman"/>
              </a:rPr>
              <a:t>,c</a:t>
            </a:r>
            <a:r>
              <a:rPr lang="en-US" sz="3733" i="1" baseline="-25000" dirty="0" smtClean="0">
                <a:latin typeface="Times New Roman"/>
                <a:cs typeface="Times New Roman"/>
              </a:rPr>
              <a:t>2</a:t>
            </a:r>
            <a:r>
              <a:rPr lang="en-US" sz="3733" dirty="0">
                <a:latin typeface="Times New Roman"/>
                <a:cs typeface="Times New Roman"/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368800" y="5345966"/>
            <a:ext cx="20377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c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>
                <a:latin typeface="Times New Roman"/>
                <a:cs typeface="Times New Roman"/>
                <a:sym typeface="Symbol" charset="2"/>
              </a:rPr>
              <a:t></a:t>
            </a:r>
            <a:r>
              <a:rPr lang="en-US" sz="2400" dirty="0">
                <a:latin typeface="Times New Roman"/>
                <a:cs typeface="Times New Roman"/>
              </a:rPr>
              <a:t>senses(w</a:t>
            </a:r>
            <a:r>
              <a:rPr lang="en-US" sz="2400" baseline="-25000" dirty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),</a:t>
            </a:r>
          </a:p>
          <a:p>
            <a:r>
              <a:rPr lang="en-US" sz="2400" dirty="0" smtClean="0">
                <a:latin typeface="Times New Roman"/>
                <a:cs typeface="Times New Roman"/>
              </a:rPr>
              <a:t>c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  <a:sym typeface="Symbol" charset="2"/>
              </a:rPr>
              <a:t></a:t>
            </a:r>
            <a:r>
              <a:rPr lang="en-US" sz="2400" dirty="0">
                <a:latin typeface="Times New Roman"/>
                <a:cs typeface="Times New Roman"/>
              </a:rPr>
              <a:t>senses(w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</a:t>
            </a:r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1303566"/>
              </p:ext>
            </p:extLst>
          </p:nvPr>
        </p:nvGraphicFramePr>
        <p:xfrm>
          <a:off x="4368800" y="2640277"/>
          <a:ext cx="2761129" cy="1303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Equation" r:id="rId3" imgW="914400" imgH="431800" progId="Equation.3">
                  <p:embed/>
                </p:oleObj>
              </mc:Choice>
              <mc:Fallback>
                <p:oleObj name="Equation" r:id="rId3" imgW="914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68800" y="2640277"/>
                        <a:ext cx="2761129" cy="1303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405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983" y="1498600"/>
            <a:ext cx="6079000" cy="37724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path-based similarity</a:t>
            </a:r>
            <a:br>
              <a:rPr lang="en-US" dirty="0" smtClean="0"/>
            </a:br>
            <a:r>
              <a:rPr lang="en-US" sz="3733" dirty="0" err="1">
                <a:latin typeface="Times New Roman"/>
                <a:cs typeface="Times New Roman"/>
              </a:rPr>
              <a:t>simpath</a:t>
            </a:r>
            <a:r>
              <a:rPr lang="en-US" sz="3733" dirty="0">
                <a:latin typeface="Times New Roman"/>
                <a:cs typeface="Times New Roman"/>
              </a:rPr>
              <a:t>(</a:t>
            </a:r>
            <a:r>
              <a:rPr lang="en-US" sz="3733" i="1" dirty="0">
                <a:latin typeface="Times New Roman"/>
                <a:cs typeface="Times New Roman"/>
              </a:rPr>
              <a:t>c</a:t>
            </a:r>
            <a:r>
              <a:rPr lang="en-US" sz="3733" i="1" baseline="-25000" dirty="0">
                <a:latin typeface="Times New Roman"/>
                <a:cs typeface="Times New Roman"/>
              </a:rPr>
              <a:t>1</a:t>
            </a:r>
            <a:r>
              <a:rPr lang="en-US" sz="3733" i="1" dirty="0">
                <a:latin typeface="Times New Roman"/>
                <a:cs typeface="Times New Roman"/>
              </a:rPr>
              <a:t>,c</a:t>
            </a:r>
            <a:r>
              <a:rPr lang="en-US" sz="3733" i="1" baseline="-25000" dirty="0">
                <a:latin typeface="Times New Roman"/>
                <a:cs typeface="Times New Roman"/>
              </a:rPr>
              <a:t>2</a:t>
            </a:r>
            <a:r>
              <a:rPr lang="en-US" sz="3733" dirty="0">
                <a:latin typeface="Times New Roman"/>
                <a:cs typeface="Times New Roman"/>
              </a:rPr>
              <a:t>) = 1/</a:t>
            </a:r>
            <a:r>
              <a:rPr lang="en-US" sz="3733" dirty="0" err="1">
                <a:latin typeface="Times New Roman"/>
                <a:cs typeface="Times New Roman"/>
              </a:rPr>
              <a:t>pathlen</a:t>
            </a:r>
            <a:r>
              <a:rPr lang="en-US" sz="3733" dirty="0">
                <a:latin typeface="Times New Roman"/>
                <a:cs typeface="Times New Roman"/>
              </a:rPr>
              <a:t>(</a:t>
            </a:r>
            <a:r>
              <a:rPr lang="en-US" sz="3733" i="1" dirty="0">
                <a:latin typeface="Times New Roman"/>
                <a:cs typeface="Times New Roman"/>
              </a:rPr>
              <a:t>c</a:t>
            </a:r>
            <a:r>
              <a:rPr lang="en-US" sz="3733" i="1" baseline="-25000" dirty="0">
                <a:latin typeface="Times New Roman"/>
                <a:cs typeface="Times New Roman"/>
              </a:rPr>
              <a:t>1</a:t>
            </a:r>
            <a:r>
              <a:rPr lang="en-US" sz="3733" i="1" dirty="0">
                <a:latin typeface="Times New Roman"/>
                <a:cs typeface="Times New Roman"/>
              </a:rPr>
              <a:t>,c</a:t>
            </a:r>
            <a:r>
              <a:rPr lang="en-US" sz="3733" i="1" baseline="-25000" dirty="0">
                <a:latin typeface="Times New Roman"/>
                <a:cs typeface="Times New Roman"/>
              </a:rPr>
              <a:t>2</a:t>
            </a:r>
            <a:r>
              <a:rPr lang="en-US" sz="3733" dirty="0">
                <a:latin typeface="Times New Roman"/>
                <a:cs typeface="Times New Roman"/>
              </a:rPr>
              <a:t>)</a:t>
            </a:r>
            <a:endParaRPr lang="en-US" sz="3733" baseline="30000" dirty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200" y="3937000"/>
            <a:ext cx="11379200" cy="2641600"/>
          </a:xfrm>
        </p:spPr>
        <p:txBody>
          <a:bodyPr/>
          <a:lstStyle/>
          <a:p>
            <a:pPr marL="0" indent="0">
              <a:buNone/>
            </a:pPr>
            <a:r>
              <a:rPr lang="en-US" sz="2933" dirty="0" err="1">
                <a:solidFill>
                  <a:srgbClr val="0000FF"/>
                </a:solidFill>
              </a:rPr>
              <a:t>simpath</a:t>
            </a:r>
            <a:r>
              <a:rPr lang="en-US" sz="2933" dirty="0">
                <a:solidFill>
                  <a:srgbClr val="0000FF"/>
                </a:solidFill>
              </a:rPr>
              <a:t>(</a:t>
            </a:r>
            <a:r>
              <a:rPr lang="en-US" sz="2933" i="1" dirty="0" err="1">
                <a:solidFill>
                  <a:srgbClr val="0000FF"/>
                </a:solidFill>
              </a:rPr>
              <a:t>nickel,coin</a:t>
            </a:r>
            <a:r>
              <a:rPr lang="en-US" sz="2933" dirty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1/2 = .5</a:t>
            </a:r>
            <a:endParaRPr lang="en-US" sz="2933" baseline="300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933" dirty="0" err="1">
                <a:solidFill>
                  <a:srgbClr val="0000FF"/>
                </a:solidFill>
              </a:rPr>
              <a:t>simpath</a:t>
            </a:r>
            <a:r>
              <a:rPr lang="en-US" sz="2933" dirty="0">
                <a:solidFill>
                  <a:srgbClr val="0000FF"/>
                </a:solidFill>
              </a:rPr>
              <a:t>(</a:t>
            </a:r>
            <a:r>
              <a:rPr lang="en-US" sz="2933" i="1" dirty="0" err="1">
                <a:solidFill>
                  <a:srgbClr val="0000FF"/>
                </a:solidFill>
              </a:rPr>
              <a:t>fund,budget</a:t>
            </a:r>
            <a:r>
              <a:rPr lang="en-US" sz="2933" dirty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1/2 = .5</a:t>
            </a:r>
          </a:p>
          <a:p>
            <a:pPr marL="0" indent="0">
              <a:buNone/>
            </a:pPr>
            <a:r>
              <a:rPr lang="en-US" sz="2933" dirty="0" err="1">
                <a:solidFill>
                  <a:srgbClr val="0000FF"/>
                </a:solidFill>
              </a:rPr>
              <a:t>simpath</a:t>
            </a:r>
            <a:r>
              <a:rPr lang="en-US" sz="2933" dirty="0">
                <a:solidFill>
                  <a:srgbClr val="0000FF"/>
                </a:solidFill>
              </a:rPr>
              <a:t>(</a:t>
            </a:r>
            <a:r>
              <a:rPr lang="en-US" sz="2933" i="1" dirty="0" err="1">
                <a:solidFill>
                  <a:srgbClr val="0000FF"/>
                </a:solidFill>
              </a:rPr>
              <a:t>nickel,currency</a:t>
            </a:r>
            <a:r>
              <a:rPr lang="en-US" sz="2933" dirty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1/4 = .25</a:t>
            </a:r>
          </a:p>
          <a:p>
            <a:pPr marL="0" indent="0">
              <a:buNone/>
            </a:pPr>
            <a:r>
              <a:rPr lang="en-US" sz="2933" dirty="0" err="1">
                <a:solidFill>
                  <a:srgbClr val="0000FF"/>
                </a:solidFill>
              </a:rPr>
              <a:t>simpath</a:t>
            </a:r>
            <a:r>
              <a:rPr lang="en-US" sz="2933" dirty="0">
                <a:solidFill>
                  <a:srgbClr val="0000FF"/>
                </a:solidFill>
              </a:rPr>
              <a:t>(</a:t>
            </a:r>
            <a:r>
              <a:rPr lang="en-US" sz="2933" i="1" dirty="0" err="1">
                <a:solidFill>
                  <a:srgbClr val="0000FF"/>
                </a:solidFill>
              </a:rPr>
              <a:t>nickel,money</a:t>
            </a:r>
            <a:r>
              <a:rPr lang="en-US" sz="2933" dirty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1/6 = .17</a:t>
            </a:r>
          </a:p>
          <a:p>
            <a:pPr marL="0" indent="0">
              <a:buNone/>
            </a:pPr>
            <a:r>
              <a:rPr lang="en-US" sz="2933" dirty="0" err="1" smtClean="0">
                <a:solidFill>
                  <a:srgbClr val="0000FF"/>
                </a:solidFill>
              </a:rPr>
              <a:t>simpath</a:t>
            </a:r>
            <a:r>
              <a:rPr lang="en-US" sz="2933" dirty="0" smtClean="0">
                <a:solidFill>
                  <a:srgbClr val="0000FF"/>
                </a:solidFill>
              </a:rPr>
              <a:t>(</a:t>
            </a:r>
            <a:r>
              <a:rPr lang="en-US" sz="2933" i="1" dirty="0" err="1" smtClean="0">
                <a:solidFill>
                  <a:srgbClr val="0000FF"/>
                </a:solidFill>
              </a:rPr>
              <a:t>nickel</a:t>
            </a:r>
            <a:r>
              <a:rPr lang="en-US" sz="2933" i="1" dirty="0" err="1" smtClean="0">
                <a:solidFill>
                  <a:srgbClr val="0000FF"/>
                </a:solidFill>
              </a:rPr>
              <a:t>,standard</a:t>
            </a:r>
            <a:r>
              <a:rPr lang="en-US" sz="2933" dirty="0" smtClean="0">
                <a:solidFill>
                  <a:srgbClr val="0000FF"/>
                </a:solidFill>
              </a:rPr>
              <a:t>) </a:t>
            </a:r>
            <a:r>
              <a:rPr lang="en-US" sz="2933" dirty="0"/>
              <a:t>= </a:t>
            </a:r>
            <a:r>
              <a:rPr lang="en-US" sz="2933" dirty="0">
                <a:latin typeface="Times New Roman"/>
                <a:cs typeface="Times New Roman"/>
              </a:rPr>
              <a:t>1/6 = .17 </a:t>
            </a:r>
          </a:p>
          <a:p>
            <a:endParaRPr lang="en-US" sz="3733" dirty="0"/>
          </a:p>
          <a:p>
            <a:endParaRPr lang="en-US" sz="3733" dirty="0"/>
          </a:p>
          <a:p>
            <a:endParaRPr lang="en-US" sz="3733" dirty="0"/>
          </a:p>
        </p:txBody>
      </p:sp>
    </p:spTree>
    <p:extLst>
      <p:ext uri="{BB962C8B-B14F-4D97-AF65-F5344CB8AC3E}">
        <p14:creationId xmlns:p14="http://schemas.microsoft.com/office/powerpoint/2010/main" val="1262868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with basic path-based similarity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803400"/>
            <a:ext cx="11074400" cy="4445000"/>
          </a:xfrm>
        </p:spPr>
        <p:txBody>
          <a:bodyPr/>
          <a:lstStyle/>
          <a:p>
            <a:r>
              <a:rPr lang="en-US" sz="3733" dirty="0"/>
              <a:t>Assumes each link represents a uniform distance</a:t>
            </a:r>
          </a:p>
          <a:p>
            <a:pPr lvl="1"/>
            <a:r>
              <a:rPr lang="en-US" sz="3200" dirty="0"/>
              <a:t>But </a:t>
            </a:r>
            <a:r>
              <a:rPr lang="en-US" sz="3200" i="1" dirty="0"/>
              <a:t>nickel</a:t>
            </a:r>
            <a:r>
              <a:rPr lang="en-US" sz="3200" dirty="0"/>
              <a:t> to </a:t>
            </a:r>
            <a:r>
              <a:rPr lang="en-US" sz="3200" i="1" dirty="0"/>
              <a:t>money</a:t>
            </a:r>
            <a:r>
              <a:rPr lang="en-US" sz="3200" dirty="0"/>
              <a:t> seems to us to be closer than </a:t>
            </a:r>
            <a:r>
              <a:rPr lang="en-US" sz="3200" i="1" dirty="0"/>
              <a:t>nickel</a:t>
            </a:r>
            <a:r>
              <a:rPr lang="en-US" sz="3200" dirty="0"/>
              <a:t> to </a:t>
            </a:r>
            <a:r>
              <a:rPr lang="en-US" sz="3200" i="1" dirty="0"/>
              <a:t>standard</a:t>
            </a:r>
          </a:p>
          <a:p>
            <a:pPr lvl="1"/>
            <a:r>
              <a:rPr lang="en-US" sz="3200" dirty="0"/>
              <a:t>Nodes high in the hierarchy are very abstract</a:t>
            </a:r>
          </a:p>
          <a:p>
            <a:r>
              <a:rPr lang="en-US" sz="3733" dirty="0"/>
              <a:t>We instead want a metric that</a:t>
            </a:r>
          </a:p>
          <a:p>
            <a:pPr lvl="1"/>
            <a:r>
              <a:rPr lang="en-US" dirty="0" smtClean="0"/>
              <a:t>Represents </a:t>
            </a:r>
            <a:r>
              <a:rPr lang="en-US" dirty="0"/>
              <a:t>the cost of each edge </a:t>
            </a:r>
            <a:r>
              <a:rPr lang="en-US" dirty="0" smtClean="0"/>
              <a:t>independently</a:t>
            </a:r>
          </a:p>
          <a:p>
            <a:pPr lvl="1"/>
            <a:r>
              <a:rPr lang="en-US" dirty="0" smtClean="0"/>
              <a:t>Words connected only through abstract nodes </a:t>
            </a:r>
            <a:r>
              <a:rPr lang="en-US" dirty="0" smtClean="0"/>
              <a:t>are </a:t>
            </a:r>
            <a:r>
              <a:rPr lang="en-US" dirty="0" smtClean="0"/>
              <a:t>less similar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64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/>
              <a:t>Information content similarity metrics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406400" y="1701800"/>
            <a:ext cx="11379200" cy="5156200"/>
          </a:xfrm>
        </p:spPr>
        <p:txBody>
          <a:bodyPr/>
          <a:lstStyle/>
          <a:p>
            <a:r>
              <a:rPr lang="en-US" dirty="0"/>
              <a:t>Let’s define </a:t>
            </a:r>
            <a:r>
              <a:rPr lang="en-US" dirty="0">
                <a:latin typeface="Times New Roman"/>
                <a:cs typeface="Times New Roman"/>
              </a:rPr>
              <a:t>P</a:t>
            </a:r>
            <a:r>
              <a:rPr lang="en-US" dirty="0" smtClean="0">
                <a:latin typeface="Times New Roman"/>
                <a:cs typeface="Times New Roman"/>
              </a:rPr>
              <a:t>(c) </a:t>
            </a:r>
            <a:r>
              <a:rPr lang="en-US" dirty="0" smtClean="0"/>
              <a:t>as:</a:t>
            </a:r>
            <a:endParaRPr lang="en-US" dirty="0"/>
          </a:p>
          <a:p>
            <a:pPr lvl="1"/>
            <a:r>
              <a:rPr lang="en-US" dirty="0"/>
              <a:t>The probability that a randomly selected word in a corpus is an instance of concept </a:t>
            </a:r>
            <a:r>
              <a:rPr lang="en-US" i="1" dirty="0">
                <a:latin typeface="Times New Roman"/>
                <a:cs typeface="Times New Roman"/>
              </a:rPr>
              <a:t>c</a:t>
            </a:r>
            <a:endParaRPr lang="en-US" dirty="0">
              <a:latin typeface="Times New Roman"/>
              <a:cs typeface="Times New Roman"/>
            </a:endParaRPr>
          </a:p>
          <a:p>
            <a:pPr lvl="1"/>
            <a:r>
              <a:rPr lang="en-US" dirty="0"/>
              <a:t>Formally: there is a distinct random variable, ranging over words, associated with each concept in the </a:t>
            </a:r>
            <a:r>
              <a:rPr lang="en-US" dirty="0" smtClean="0"/>
              <a:t>hierarchy</a:t>
            </a:r>
          </a:p>
          <a:p>
            <a:pPr lvl="2"/>
            <a:r>
              <a:rPr lang="en-US" dirty="0" smtClean="0"/>
              <a:t>for a given concept, each observed noun is either</a:t>
            </a:r>
          </a:p>
          <a:p>
            <a:pPr lvl="3"/>
            <a:r>
              <a:rPr lang="en-US" dirty="0" smtClean="0"/>
              <a:t> a member of that concept  with probability </a:t>
            </a:r>
            <a:r>
              <a:rPr lang="en-US" dirty="0" smtClean="0">
                <a:latin typeface="Times New Roman"/>
                <a:cs typeface="Times New Roman"/>
              </a:rPr>
              <a:t>P(c)</a:t>
            </a:r>
          </a:p>
          <a:p>
            <a:pPr lvl="3"/>
            <a:r>
              <a:rPr lang="en-US" dirty="0" smtClean="0"/>
              <a:t>not a member of that concept with probability </a:t>
            </a:r>
            <a:r>
              <a:rPr lang="en-US" dirty="0" smtClean="0">
                <a:latin typeface="Times New Roman"/>
                <a:cs typeface="Times New Roman"/>
              </a:rPr>
              <a:t>1-P(c)</a:t>
            </a:r>
            <a:endParaRPr lang="en-US" dirty="0">
              <a:latin typeface="Times New Roman"/>
              <a:cs typeface="Times New Roman"/>
            </a:endParaRPr>
          </a:p>
          <a:p>
            <a:pPr lvl="1"/>
            <a:r>
              <a:rPr lang="en-US" dirty="0" smtClean="0"/>
              <a:t>All words are members of the root node (Entity)</a:t>
            </a:r>
            <a:endParaRPr lang="en-US" dirty="0"/>
          </a:p>
          <a:p>
            <a:pPr lvl="2"/>
            <a:r>
              <a:rPr lang="en-US" dirty="0">
                <a:latin typeface="Times New Roman"/>
                <a:cs typeface="Times New Roman"/>
              </a:rPr>
              <a:t>P(root)=1</a:t>
            </a:r>
          </a:p>
          <a:p>
            <a:pPr lvl="1"/>
            <a:r>
              <a:rPr lang="en-US" dirty="0"/>
              <a:t>The lower a node in </a:t>
            </a:r>
            <a:r>
              <a:rPr lang="en-US" dirty="0" smtClean="0"/>
              <a:t>hierarchy</a:t>
            </a:r>
            <a:r>
              <a:rPr lang="en-US" dirty="0"/>
              <a:t>, the lower its probability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01" y="1092201"/>
            <a:ext cx="1625599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67" dirty="0" err="1"/>
              <a:t>Resnik</a:t>
            </a:r>
            <a:r>
              <a:rPr lang="en-US" sz="1867" dirty="0"/>
              <a:t> 1995</a:t>
            </a:r>
          </a:p>
        </p:txBody>
      </p:sp>
    </p:spTree>
    <p:extLst>
      <p:ext uri="{BB962C8B-B14F-4D97-AF65-F5344CB8AC3E}">
        <p14:creationId xmlns:p14="http://schemas.microsoft.com/office/powerpoint/2010/main" val="11890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Rectangle 2"/>
          <p:cNvSpPr>
            <a:spLocks noGrp="1" noChangeArrowheads="1"/>
          </p:cNvSpPr>
          <p:nvPr>
            <p:ph type="title"/>
          </p:nvPr>
        </p:nvSpPr>
        <p:spPr>
          <a:xfrm>
            <a:off x="1727200" y="279400"/>
            <a:ext cx="9956800" cy="990600"/>
          </a:xfrm>
        </p:spPr>
        <p:txBody>
          <a:bodyPr/>
          <a:lstStyle/>
          <a:p>
            <a:r>
              <a:rPr lang="en-US" dirty="0"/>
              <a:t>Information content similarity</a:t>
            </a:r>
          </a:p>
        </p:txBody>
      </p:sp>
      <p:sp>
        <p:nvSpPr>
          <p:cNvPr id="88068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-101600" y="2006600"/>
            <a:ext cx="11379200" cy="4445000"/>
          </a:xfrm>
        </p:spPr>
        <p:txBody>
          <a:bodyPr/>
          <a:lstStyle/>
          <a:p>
            <a:r>
              <a:rPr lang="en-US" dirty="0"/>
              <a:t>Train by counting in a corpus</a:t>
            </a:r>
          </a:p>
          <a:p>
            <a:pPr lvl="1"/>
            <a:r>
              <a:rPr lang="en-US" dirty="0" smtClean="0"/>
              <a:t>Each </a:t>
            </a:r>
            <a:r>
              <a:rPr lang="en-US" dirty="0"/>
              <a:t>instance of </a:t>
            </a:r>
            <a:r>
              <a:rPr lang="en-US" dirty="0" smtClean="0">
                <a:latin typeface="Courier"/>
                <a:cs typeface="Courier"/>
              </a:rPr>
              <a:t>hill</a:t>
            </a:r>
            <a:r>
              <a:rPr lang="en-US" dirty="0" smtClean="0"/>
              <a:t> counts </a:t>
            </a:r>
            <a:r>
              <a:rPr lang="en-US" dirty="0"/>
              <a:t>toward frequency </a:t>
            </a:r>
          </a:p>
          <a:p>
            <a:pPr marL="609585" lvl="1" indent="0">
              <a:buNone/>
            </a:pPr>
            <a:r>
              <a:rPr lang="en-US" dirty="0" smtClean="0"/>
              <a:t>of </a:t>
            </a:r>
            <a:r>
              <a:rPr lang="en-US" i="1" dirty="0" smtClean="0"/>
              <a:t>natural elevation</a:t>
            </a:r>
            <a:r>
              <a:rPr lang="en-US" dirty="0" smtClean="0"/>
              <a:t>, </a:t>
            </a:r>
            <a:r>
              <a:rPr lang="en-US" i="1" dirty="0" smtClean="0"/>
              <a:t>geological formation</a:t>
            </a:r>
            <a:r>
              <a:rPr lang="en-US" dirty="0" smtClean="0"/>
              <a:t>, </a:t>
            </a:r>
            <a:r>
              <a:rPr lang="en-US" i="1" dirty="0" smtClean="0"/>
              <a:t>entity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/>
          </a:p>
          <a:p>
            <a:pPr lvl="1"/>
            <a:r>
              <a:rPr lang="en-US" dirty="0" smtClean="0"/>
              <a:t>Let </a:t>
            </a:r>
            <a:r>
              <a:rPr lang="en-US" dirty="0" smtClean="0">
                <a:latin typeface="Times New Roman"/>
                <a:cs typeface="Times New Roman"/>
              </a:rPr>
              <a:t>words(c) </a:t>
            </a:r>
            <a:r>
              <a:rPr lang="en-US" dirty="0" smtClean="0"/>
              <a:t>be the set of all words that are children of node </a:t>
            </a:r>
            <a:r>
              <a:rPr lang="en-US" dirty="0" smtClean="0"/>
              <a:t>c, +c</a:t>
            </a:r>
            <a:endParaRPr lang="en-US" dirty="0" smtClean="0"/>
          </a:p>
          <a:p>
            <a:pPr lvl="2"/>
            <a:r>
              <a:rPr lang="en-US" sz="2400" dirty="0"/>
              <a:t>words(“geo-formation”) =</a:t>
            </a:r>
            <a:r>
              <a:rPr lang="en-US" sz="2400" dirty="0">
                <a:solidFill>
                  <a:srgbClr val="0000FF"/>
                </a:solidFill>
              </a:rPr>
              <a:t> {</a:t>
            </a:r>
            <a:r>
              <a:rPr lang="en-US" sz="2400" dirty="0" err="1">
                <a:solidFill>
                  <a:srgbClr val="0000FF"/>
                </a:solidFill>
              </a:rPr>
              <a:t>hill,ridge,grotto,coast,cave,shore,natural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 smtClean="0">
                <a:solidFill>
                  <a:srgbClr val="0000FF"/>
                </a:solidFill>
              </a:rPr>
              <a:t>elevation, geo-formation}</a:t>
            </a:r>
            <a:endParaRPr lang="en-US" sz="2400" dirty="0">
              <a:solidFill>
                <a:srgbClr val="0000FF"/>
              </a:solidFill>
            </a:endParaRPr>
          </a:p>
          <a:p>
            <a:pPr lvl="2"/>
            <a:r>
              <a:rPr lang="en-US" sz="2400" dirty="0"/>
              <a:t>words(“natural elevation”) = </a:t>
            </a:r>
            <a:r>
              <a:rPr lang="en-US" sz="2400" dirty="0">
                <a:solidFill>
                  <a:srgbClr val="0000FF"/>
                </a:solidFill>
              </a:rPr>
              <a:t>{hill, </a:t>
            </a:r>
            <a:r>
              <a:rPr lang="en-US" sz="2400" dirty="0" smtClean="0">
                <a:solidFill>
                  <a:srgbClr val="0000FF"/>
                </a:solidFill>
              </a:rPr>
              <a:t>ridge, natural elevation}</a:t>
            </a:r>
            <a:endParaRPr lang="en-US" sz="2400" dirty="0">
              <a:solidFill>
                <a:srgbClr val="0000FF"/>
              </a:solidFill>
            </a:endParaRP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88066" name="Object 2"/>
          <p:cNvGraphicFramePr>
            <a:graphicFrameLocks noChangeAspect="1"/>
          </p:cNvGraphicFramePr>
          <p:nvPr>
            <p:extLst/>
          </p:nvPr>
        </p:nvGraphicFramePr>
        <p:xfrm>
          <a:off x="1524001" y="5257801"/>
          <a:ext cx="4029300" cy="1452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Equation" r:id="rId3" imgW="1587500" imgH="571500" progId="Equation.3">
                  <p:embed/>
                </p:oleObj>
              </mc:Choice>
              <mc:Fallback>
                <p:oleObj name="Equation" r:id="rId3" imgW="15875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1" y="5257801"/>
                        <a:ext cx="4029300" cy="145203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8073" name="Group 88072"/>
          <p:cNvGrpSpPr/>
          <p:nvPr/>
        </p:nvGrpSpPr>
        <p:grpSpPr>
          <a:xfrm>
            <a:off x="7888159" y="76201"/>
            <a:ext cx="4238812" cy="3392508"/>
            <a:chOff x="5486400" y="297418"/>
            <a:chExt cx="3179109" cy="2544381"/>
          </a:xfrm>
        </p:grpSpPr>
        <p:sp>
          <p:nvSpPr>
            <p:cNvPr id="2" name="TextBox 1"/>
            <p:cNvSpPr txBox="1"/>
            <p:nvPr/>
          </p:nvSpPr>
          <p:spPr>
            <a:xfrm>
              <a:off x="6172200" y="1276350"/>
              <a:ext cx="2078791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geological-formation</a:t>
              </a: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001000" y="1885950"/>
              <a:ext cx="66450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shore</a:t>
              </a: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5715000" y="2495550"/>
              <a:ext cx="418625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hill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486400" y="1885950"/>
              <a:ext cx="1723405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natural elevation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013095" y="2495550"/>
              <a:ext cx="630653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coast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239000" y="1885950"/>
              <a:ext cx="558903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cave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162800" y="2495550"/>
              <a:ext cx="715004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grotto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00800" y="2495550"/>
              <a:ext cx="61516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ridge</a:t>
              </a:r>
            </a:p>
          </p:txBody>
        </p:sp>
        <p:cxnSp>
          <p:nvCxnSpPr>
            <p:cNvPr id="7" name="Straight Connector 6"/>
            <p:cNvCxnSpPr>
              <a:stCxn id="2" idx="2"/>
              <a:endCxn id="9" idx="0"/>
            </p:cNvCxnSpPr>
            <p:nvPr/>
          </p:nvCxnSpPr>
          <p:spPr bwMode="auto">
            <a:xfrm flipH="1">
              <a:off x="6348103" y="1622599"/>
              <a:ext cx="863493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2" idx="2"/>
              <a:endCxn id="3" idx="0"/>
            </p:cNvCxnSpPr>
            <p:nvPr/>
          </p:nvCxnSpPr>
          <p:spPr bwMode="auto">
            <a:xfrm>
              <a:off x="7211596" y="1622599"/>
              <a:ext cx="1121659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>
              <a:stCxn id="9" idx="2"/>
              <a:endCxn id="4" idx="0"/>
            </p:cNvCxnSpPr>
            <p:nvPr/>
          </p:nvCxnSpPr>
          <p:spPr bwMode="auto">
            <a:xfrm flipH="1">
              <a:off x="5924313" y="2232199"/>
              <a:ext cx="423790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>
              <a:stCxn id="2" idx="2"/>
              <a:endCxn id="11" idx="0"/>
            </p:cNvCxnSpPr>
            <p:nvPr/>
          </p:nvCxnSpPr>
          <p:spPr bwMode="auto">
            <a:xfrm>
              <a:off x="7211596" y="1622599"/>
              <a:ext cx="306856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9" idx="2"/>
              <a:endCxn id="13" idx="0"/>
            </p:cNvCxnSpPr>
            <p:nvPr/>
          </p:nvCxnSpPr>
          <p:spPr bwMode="auto">
            <a:xfrm>
              <a:off x="6348103" y="2232199"/>
              <a:ext cx="360282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>
              <a:stCxn id="11" idx="2"/>
              <a:endCxn id="12" idx="0"/>
            </p:cNvCxnSpPr>
            <p:nvPr/>
          </p:nvCxnSpPr>
          <p:spPr bwMode="auto">
            <a:xfrm>
              <a:off x="7518452" y="2232199"/>
              <a:ext cx="1851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>
              <a:stCxn id="3" idx="2"/>
              <a:endCxn id="10" idx="0"/>
            </p:cNvCxnSpPr>
            <p:nvPr/>
          </p:nvCxnSpPr>
          <p:spPr bwMode="auto">
            <a:xfrm flipH="1">
              <a:off x="8328422" y="2232199"/>
              <a:ext cx="4832" cy="2633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34" name="TextBox 33"/>
            <p:cNvSpPr txBox="1"/>
            <p:nvPr/>
          </p:nvSpPr>
          <p:spPr>
            <a:xfrm>
              <a:off x="7086600" y="742950"/>
              <a:ext cx="298400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…</a:t>
              </a:r>
            </a:p>
          </p:txBody>
        </p:sp>
        <p:cxnSp>
          <p:nvCxnSpPr>
            <p:cNvPr id="36" name="Straight Connector 35"/>
            <p:cNvCxnSpPr>
              <a:stCxn id="34" idx="2"/>
              <a:endCxn id="2" idx="0"/>
            </p:cNvCxnSpPr>
            <p:nvPr/>
          </p:nvCxnSpPr>
          <p:spPr bwMode="auto">
            <a:xfrm flipH="1">
              <a:off x="7211596" y="1089199"/>
              <a:ext cx="24205" cy="187151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41" name="TextBox 40"/>
            <p:cNvSpPr txBox="1"/>
            <p:nvPr/>
          </p:nvSpPr>
          <p:spPr>
            <a:xfrm>
              <a:off x="6890939" y="297418"/>
              <a:ext cx="684659" cy="3462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8000"/>
                  </a:solidFill>
                </a:rPr>
                <a:t>entity</a:t>
              </a:r>
            </a:p>
          </p:txBody>
        </p:sp>
        <p:cxnSp>
          <p:nvCxnSpPr>
            <p:cNvPr id="42" name="Straight Connector 41"/>
            <p:cNvCxnSpPr>
              <a:stCxn id="41" idx="2"/>
              <a:endCxn id="34" idx="0"/>
            </p:cNvCxnSpPr>
            <p:nvPr/>
          </p:nvCxnSpPr>
          <p:spPr bwMode="auto">
            <a:xfrm>
              <a:off x="7233269" y="643667"/>
              <a:ext cx="2531" cy="99284"/>
            </a:xfrm>
            <a:prstGeom prst="line">
              <a:avLst/>
            </a:prstGeom>
            <a:gradFill rotWithShape="0">
              <a:gsLst>
                <a:gs pos="0">
                  <a:srgbClr val="A50021"/>
                </a:gs>
                <a:gs pos="100000">
                  <a:schemeClr val="tx1"/>
                </a:gs>
              </a:gsLst>
              <a:lin ang="0" scaled="1"/>
            </a:gradFill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</p:grpSp>
      <p:sp>
        <p:nvSpPr>
          <p:cNvPr id="5" name="TextBox 4"/>
          <p:cNvSpPr txBox="1"/>
          <p:nvPr/>
        </p:nvSpPr>
        <p:spPr>
          <a:xfrm>
            <a:off x="6096000" y="6245759"/>
            <a:ext cx="24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 = words in the corpus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99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177800"/>
            <a:ext cx="9956800" cy="990600"/>
          </a:xfrm>
        </p:spPr>
        <p:txBody>
          <a:bodyPr/>
          <a:lstStyle/>
          <a:p>
            <a:r>
              <a:rPr lang="en-US" dirty="0"/>
              <a:t>Information content similarity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524000" y="990600"/>
            <a:ext cx="10871200" cy="4572000"/>
          </a:xfrm>
        </p:spPr>
        <p:txBody>
          <a:bodyPr/>
          <a:lstStyle/>
          <a:p>
            <a:r>
              <a:rPr lang="en-US" dirty="0" err="1"/>
              <a:t>WordNet</a:t>
            </a:r>
            <a:r>
              <a:rPr lang="en-US" dirty="0"/>
              <a:t> </a:t>
            </a:r>
            <a:r>
              <a:rPr lang="en-US" dirty="0" smtClean="0"/>
              <a:t>hierarchy </a:t>
            </a:r>
            <a:r>
              <a:rPr lang="en-US" dirty="0"/>
              <a:t>augmented with probabilities P</a:t>
            </a:r>
            <a:r>
              <a:rPr lang="en-US" dirty="0" smtClean="0"/>
              <a:t>(c)</a:t>
            </a:r>
            <a:endParaRPr lang="en-US" dirty="0"/>
          </a:p>
        </p:txBody>
      </p:sp>
      <p:pic>
        <p:nvPicPr>
          <p:cNvPr id="89092" name="Picture 4" descr="dekang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36801" y="2413001"/>
            <a:ext cx="6392303" cy="40960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4165601" y="1600200"/>
            <a:ext cx="7272825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/>
              <a:t>D. Lin. 1998. An Information-Theoretic Definition of Similarity. ICML 1998</a:t>
            </a:r>
          </a:p>
        </p:txBody>
      </p:sp>
    </p:spTree>
    <p:extLst>
      <p:ext uri="{BB962C8B-B14F-4D97-AF65-F5344CB8AC3E}">
        <p14:creationId xmlns:p14="http://schemas.microsoft.com/office/powerpoint/2010/main" val="174542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ekang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226717" y="1193801"/>
            <a:ext cx="4965284" cy="3181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-25400"/>
            <a:ext cx="9956800" cy="990600"/>
          </a:xfrm>
        </p:spPr>
        <p:txBody>
          <a:bodyPr/>
          <a:lstStyle/>
          <a:p>
            <a:r>
              <a:rPr lang="en-US" dirty="0"/>
              <a:t>Information content: definitions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803400"/>
            <a:ext cx="7112000" cy="39624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sz="4267" dirty="0"/>
              <a:t>Information content:</a:t>
            </a:r>
          </a:p>
          <a:p>
            <a:pPr marL="609585" lvl="1" indent="0">
              <a:buNone/>
            </a:pP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IC(c) </a:t>
            </a:r>
            <a:r>
              <a:rPr lang="en-US" sz="3733" dirty="0">
                <a:latin typeface="Times New Roman"/>
                <a:cs typeface="Times New Roman"/>
              </a:rPr>
              <a:t>= -log P(c)</a:t>
            </a:r>
          </a:p>
          <a:p>
            <a:pPr>
              <a:lnSpc>
                <a:spcPct val="90000"/>
              </a:lnSpc>
            </a:pPr>
            <a:r>
              <a:rPr lang="en-US" sz="4267" dirty="0"/>
              <a:t>Most informative </a:t>
            </a:r>
            <a:r>
              <a:rPr lang="en-US" sz="4267" dirty="0" err="1"/>
              <a:t>subsumer</a:t>
            </a:r>
            <a:r>
              <a:rPr lang="en-US" sz="4267" dirty="0"/>
              <a:t> </a:t>
            </a:r>
            <a:r>
              <a:rPr lang="en-US" sz="3733" dirty="0"/>
              <a:t>(Lowest common </a:t>
            </a:r>
            <a:r>
              <a:rPr lang="en-US" sz="3733" dirty="0" err="1"/>
              <a:t>subsumer</a:t>
            </a:r>
            <a:r>
              <a:rPr lang="en-US" sz="3733" dirty="0"/>
              <a:t>)</a:t>
            </a:r>
          </a:p>
          <a:p>
            <a:pPr marL="609585" lvl="1" indent="0">
              <a:buNone/>
            </a:pP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LCS(c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) = </a:t>
            </a:r>
          </a:p>
          <a:p>
            <a:pPr marL="609585" lvl="1" indent="0">
              <a:buNone/>
            </a:pPr>
            <a:r>
              <a:rPr lang="en-US" sz="3733" dirty="0"/>
              <a:t>The most informative (lowest) node in the hierarchy subsuming both c</a:t>
            </a:r>
            <a:r>
              <a:rPr lang="en-US" sz="3733" baseline="-25000" dirty="0"/>
              <a:t>1</a:t>
            </a:r>
            <a:r>
              <a:rPr lang="en-US" sz="3733" dirty="0"/>
              <a:t> and c</a:t>
            </a:r>
            <a:r>
              <a:rPr lang="en-US" sz="3733" baseline="-25000" dirty="0"/>
              <a:t>2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113501" y="1100905"/>
            <a:ext cx="1096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1.3 bits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779799" y="2202134"/>
            <a:ext cx="1096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5.9 bits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54537" y="4465594"/>
            <a:ext cx="12522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15.7 bits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78199" y="2874090"/>
            <a:ext cx="1096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9.1 </a:t>
            </a:r>
            <a:r>
              <a:rPr lang="en-US" sz="2400" dirty="0"/>
              <a:t>bits</a:t>
            </a:r>
          </a:p>
        </p:txBody>
      </p:sp>
    </p:spTree>
    <p:extLst>
      <p:ext uri="{BB962C8B-B14F-4D97-AF65-F5344CB8AC3E}">
        <p14:creationId xmlns:p14="http://schemas.microsoft.com/office/powerpoint/2010/main" val="177340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Two Words Similar?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Meaning</a:t>
            </a:r>
          </a:p>
          <a:p>
            <a:pPr lvl="1"/>
            <a:r>
              <a:rPr lang="en-US" dirty="0" smtClean="0"/>
              <a:t>Two concepts are close in terms of meaning (want-desire)</a:t>
            </a:r>
          </a:p>
          <a:p>
            <a:r>
              <a:rPr lang="en-US" dirty="0" smtClean="0"/>
              <a:t>World knowledge</a:t>
            </a:r>
          </a:p>
          <a:p>
            <a:pPr lvl="1"/>
            <a:r>
              <a:rPr lang="en-US" dirty="0" smtClean="0"/>
              <a:t>Two concepts have similar properties, often occur together, or occur in similar contexts (pencil-pen, pen-ink, dog-cat)</a:t>
            </a:r>
          </a:p>
          <a:p>
            <a:r>
              <a:rPr lang="en-US" dirty="0" smtClean="0"/>
              <a:t>Psychology</a:t>
            </a:r>
          </a:p>
          <a:p>
            <a:pPr lvl="1"/>
            <a:r>
              <a:rPr lang="en-US" dirty="0" smtClean="0"/>
              <a:t>We often think of the two concepts together (death-taxes)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53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10363200" cy="990600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533" dirty="0"/>
              <a:t>Using information content for similarity:  the </a:t>
            </a:r>
            <a:r>
              <a:rPr lang="en-US" sz="4533" dirty="0" err="1"/>
              <a:t>Resnik</a:t>
            </a:r>
            <a:r>
              <a:rPr lang="en-US" sz="4533" dirty="0"/>
              <a:t> method</a:t>
            </a:r>
          </a:p>
        </p:txBody>
      </p:sp>
      <p:sp>
        <p:nvSpPr>
          <p:cNvPr id="9113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2108200"/>
            <a:ext cx="11379200" cy="4876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733" dirty="0"/>
              <a:t>The similarity between two words is related to their common information</a:t>
            </a:r>
          </a:p>
          <a:p>
            <a:pPr>
              <a:lnSpc>
                <a:spcPct val="90000"/>
              </a:lnSpc>
            </a:pPr>
            <a:r>
              <a:rPr lang="en-US" sz="3733" dirty="0"/>
              <a:t>The more two words have in common, the more similar they are</a:t>
            </a:r>
          </a:p>
          <a:p>
            <a:pPr>
              <a:lnSpc>
                <a:spcPct val="90000"/>
              </a:lnSpc>
            </a:pPr>
            <a:r>
              <a:rPr lang="en-US" sz="3733" dirty="0" err="1"/>
              <a:t>Resnik</a:t>
            </a:r>
            <a:r>
              <a:rPr lang="en-US" sz="3733" dirty="0"/>
              <a:t>: measure common information as: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The information content of the most informative</a:t>
            </a:r>
          </a:p>
          <a:p>
            <a:pPr marL="609585" lvl="1" indent="0">
              <a:buNone/>
            </a:pPr>
            <a:r>
              <a:rPr lang="en-US" sz="3200" dirty="0"/>
              <a:t> (lowest) </a:t>
            </a:r>
            <a:r>
              <a:rPr lang="en-US" sz="3200" dirty="0" err="1"/>
              <a:t>subsumer</a:t>
            </a:r>
            <a:r>
              <a:rPr lang="en-US" sz="3200" dirty="0"/>
              <a:t> (MIS/LCS) of the two nodes</a:t>
            </a:r>
          </a:p>
          <a:p>
            <a:pPr lvl="1"/>
            <a:r>
              <a:rPr lang="en-US" sz="3733" dirty="0" err="1">
                <a:solidFill>
                  <a:srgbClr val="0000FF"/>
                </a:solidFill>
                <a:latin typeface="Times New Roman"/>
                <a:cs typeface="Times New Roman"/>
              </a:rPr>
              <a:t>sim</a:t>
            </a:r>
            <a:r>
              <a:rPr lang="en-US" sz="3733" baseline="-25000" dirty="0" err="1">
                <a:solidFill>
                  <a:srgbClr val="0000FF"/>
                </a:solidFill>
                <a:latin typeface="Times New Roman"/>
                <a:cs typeface="Times New Roman"/>
              </a:rPr>
              <a:t>resnik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(c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) = -log P( LCS(c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1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,c</a:t>
            </a:r>
            <a:r>
              <a:rPr lang="en-US" sz="3733" baseline="-25000" dirty="0">
                <a:solidFill>
                  <a:srgbClr val="0000FF"/>
                </a:solidFill>
                <a:latin typeface="Times New Roman"/>
                <a:cs typeface="Times New Roman"/>
              </a:rPr>
              <a:t>2</a:t>
            </a:r>
            <a:r>
              <a:rPr lang="en-US" sz="3733" dirty="0">
                <a:solidFill>
                  <a:srgbClr val="0000FF"/>
                </a:solidFill>
                <a:latin typeface="Times New Roman"/>
                <a:cs typeface="Times New Roman"/>
              </a:rPr>
              <a:t>) 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48000" y="1246426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Philip </a:t>
            </a:r>
            <a:r>
              <a:rPr lang="en-US" sz="1600" dirty="0" err="1"/>
              <a:t>Resnik</a:t>
            </a:r>
            <a:r>
              <a:rPr lang="en-US" sz="1600" dirty="0"/>
              <a:t>. 1995. Using Information Content to Evaluate Semantic Similarity in a Taxonomy. IJCAI 1995.</a:t>
            </a:r>
          </a:p>
          <a:p>
            <a:r>
              <a:rPr lang="en-US" sz="1600" dirty="0"/>
              <a:t>Philip </a:t>
            </a:r>
            <a:r>
              <a:rPr lang="en-US" sz="1600" dirty="0" err="1"/>
              <a:t>Resnik</a:t>
            </a:r>
            <a:r>
              <a:rPr lang="en-US" sz="1600" dirty="0"/>
              <a:t>. 1999. Semantic Similarity in a Taxonomy: An Information-Based Measure and its Application to Problems of Ambiguity in Natural Language. JAIR 11, 95-130.</a:t>
            </a:r>
          </a:p>
        </p:txBody>
      </p:sp>
    </p:spTree>
    <p:extLst>
      <p:ext uri="{BB962C8B-B14F-4D97-AF65-F5344CB8AC3E}">
        <p14:creationId xmlns:p14="http://schemas.microsoft.com/office/powerpoint/2010/main" val="68110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Notebook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Files should be available to you </a:t>
            </a:r>
            <a:r>
              <a:rPr lang="en-US" smtClean="0"/>
              <a:t>on blackboard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33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990600"/>
          </a:xfrm>
        </p:spPr>
        <p:txBody>
          <a:bodyPr/>
          <a:lstStyle/>
          <a:p>
            <a:r>
              <a:rPr lang="en-US" dirty="0" smtClean="0"/>
              <a:t>Other thesaurus-based similarity metrics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 noChangeAspect="1"/>
          </p:cNvGraphicFramePr>
          <p:nvPr>
            <p:ph sz="quarter" idx="1"/>
            <p:extLst/>
          </p:nvPr>
        </p:nvGraphicFramePr>
        <p:xfrm>
          <a:off x="203201" y="1511301"/>
          <a:ext cx="10932652" cy="425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6" name="Equation" r:id="rId3" imgW="4699000" imgH="1828800" progId="Equation.3">
                  <p:embed/>
                </p:oleObj>
              </mc:Choice>
              <mc:Fallback>
                <p:oleObj name="Equation" r:id="rId3" imgW="4699000" imgH="182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1" y="1511301"/>
                        <a:ext cx="10932652" cy="425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45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Thesaurus Methods: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 is only as good as the resource</a:t>
            </a:r>
          </a:p>
          <a:p>
            <a:r>
              <a:rPr lang="en-US" dirty="0" smtClean="0"/>
              <a:t>Limited in scope</a:t>
            </a:r>
          </a:p>
          <a:p>
            <a:pPr lvl="1"/>
            <a:r>
              <a:rPr lang="en-US" dirty="0" smtClean="0"/>
              <a:t>Assumes IS-A relations</a:t>
            </a:r>
          </a:p>
          <a:p>
            <a:pPr lvl="1"/>
            <a:r>
              <a:rPr lang="en-US" dirty="0" smtClean="0"/>
              <a:t>Works mostly for nouns</a:t>
            </a:r>
          </a:p>
          <a:p>
            <a:r>
              <a:rPr lang="en-US" dirty="0" smtClean="0"/>
              <a:t>Role of context not accounted for</a:t>
            </a:r>
          </a:p>
          <a:p>
            <a:r>
              <a:rPr lang="en-US" dirty="0" smtClean="0"/>
              <a:t>Not easily domain-adaptable</a:t>
            </a:r>
          </a:p>
          <a:p>
            <a:r>
              <a:rPr lang="en-US" smtClean="0"/>
              <a:t>Resources not available in many languages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065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Relations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Synonymy: two words are (roughly) interchangeable)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Semantic similarity (distance): two words are somehow "related"</a:t>
            </a:r>
          </a:p>
          <a:p>
            <a:pPr lvl="1"/>
            <a:r>
              <a:rPr lang="en-US" dirty="0" smtClean="0"/>
              <a:t>Sometimes there's an explicit lexical semantic relationship, often not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955" y="2367601"/>
            <a:ext cx="2874720" cy="177424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3942" y="5242560"/>
            <a:ext cx="2097454" cy="14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Validity of Semantic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semantic distance a valid linguistic phenomenon?</a:t>
            </a:r>
          </a:p>
          <a:p>
            <a:r>
              <a:rPr lang="en-US" dirty="0" smtClean="0"/>
              <a:t>Experiment (Rubenstein and Goodenough, 1965)</a:t>
            </a:r>
          </a:p>
          <a:p>
            <a:pPr lvl="1"/>
            <a:r>
              <a:rPr lang="en-US" dirty="0" smtClean="0"/>
              <a:t>Compiled a list of word pairs</a:t>
            </a:r>
          </a:p>
          <a:p>
            <a:pPr lvl="1"/>
            <a:r>
              <a:rPr lang="en-US" dirty="0" smtClean="0"/>
              <a:t>Subjects asked to judge semantic distance (from 0 to 4) for each pair</a:t>
            </a:r>
          </a:p>
          <a:p>
            <a:r>
              <a:rPr lang="en-US" dirty="0" smtClean="0"/>
              <a:t>Results</a:t>
            </a:r>
          </a:p>
          <a:p>
            <a:pPr lvl="1"/>
            <a:r>
              <a:rPr lang="en-US" dirty="0" smtClean="0"/>
              <a:t>Rank correlation between subjects is ~ 0.9</a:t>
            </a:r>
          </a:p>
          <a:p>
            <a:pPr lvl="1"/>
            <a:r>
              <a:rPr lang="en-US" dirty="0" smtClean="0"/>
              <a:t>People are consistent!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156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This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automatically compute semantic similarity between words</a:t>
            </a:r>
          </a:p>
          <a:p>
            <a:r>
              <a:rPr lang="en-US" dirty="0" smtClean="0"/>
              <a:t>Can be useful for many applications:</a:t>
            </a:r>
          </a:p>
          <a:p>
            <a:pPr lvl="1"/>
            <a:r>
              <a:rPr lang="en-US" dirty="0" smtClean="0"/>
              <a:t>Detecting paraphrases (i.e. automatic essay grading, plagiarism detection)</a:t>
            </a:r>
          </a:p>
          <a:p>
            <a:pPr lvl="1"/>
            <a:r>
              <a:rPr lang="en-US" dirty="0" smtClean="0"/>
              <a:t>Information Retrieval</a:t>
            </a:r>
          </a:p>
          <a:p>
            <a:pPr lvl="1"/>
            <a:r>
              <a:rPr lang="en-US" dirty="0" smtClean="0"/>
              <a:t>Machine Translation</a:t>
            </a:r>
          </a:p>
          <a:p>
            <a:r>
              <a:rPr lang="en-US" dirty="0" smtClean="0"/>
              <a:t>Why? because similarity gives us a way to generalize beyond word identities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14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746" name="Rectangle 2"/>
          <p:cNvSpPr>
            <a:spLocks noGrp="1" noChangeArrowheads="1"/>
          </p:cNvSpPr>
          <p:nvPr>
            <p:ph type="title"/>
          </p:nvPr>
        </p:nvSpPr>
        <p:spPr>
          <a:xfrm>
            <a:off x="1828800" y="279400"/>
            <a:ext cx="9956800" cy="711200"/>
          </a:xfrm>
        </p:spPr>
        <p:txBody>
          <a:bodyPr/>
          <a:lstStyle/>
          <a:p>
            <a:r>
              <a:rPr lang="en-US" dirty="0" smtClean="0"/>
              <a:t>Word similarity for plagiarism detection</a:t>
            </a:r>
            <a:endParaRPr lang="en-US" dirty="0"/>
          </a:p>
        </p:txBody>
      </p:sp>
      <p:sp>
        <p:nvSpPr>
          <p:cNvPr id="1439747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9748" name="Picture 4" descr="lsamainfram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28888" y="990600"/>
            <a:ext cx="6886575" cy="5008418"/>
          </a:xfrm>
          <a:prstGeom prst="rect">
            <a:avLst/>
          </a:prstGeom>
          <a:noFill/>
        </p:spPr>
      </p:pic>
      <p:sp>
        <p:nvSpPr>
          <p:cNvPr id="2" name="Rectangle 1"/>
          <p:cNvSpPr/>
          <p:nvPr/>
        </p:nvSpPr>
        <p:spPr>
          <a:xfrm>
            <a:off x="5972175" y="1105476"/>
            <a:ext cx="4143376" cy="50714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83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2284</TotalTime>
  <Words>2247</Words>
  <Application>Microsoft Macintosh PowerPoint</Application>
  <PresentationFormat>Widescreen</PresentationFormat>
  <Paragraphs>413</Paragraphs>
  <Slides>53</Slides>
  <Notes>19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5" baseType="lpstr">
      <vt:lpstr>Calibri</vt:lpstr>
      <vt:lpstr>Calibri (Body)</vt:lpstr>
      <vt:lpstr>Calibri Light</vt:lpstr>
      <vt:lpstr>Courier</vt:lpstr>
      <vt:lpstr>Lucida Sans</vt:lpstr>
      <vt:lpstr>Symbol</vt:lpstr>
      <vt:lpstr>Tahoma</vt:lpstr>
      <vt:lpstr>Times New Roman</vt:lpstr>
      <vt:lpstr>Wingdings</vt:lpstr>
      <vt:lpstr>Arial</vt:lpstr>
      <vt:lpstr>Office Theme</vt:lpstr>
      <vt:lpstr>Equation</vt:lpstr>
      <vt:lpstr>Lecture 13: Classical Lexical Semantics </vt:lpstr>
      <vt:lpstr>Question Answering</vt:lpstr>
      <vt:lpstr>Document Similarity</vt:lpstr>
      <vt:lpstr>Intuition of Semantic Similarity</vt:lpstr>
      <vt:lpstr>Why Are Two Words Similar?</vt:lpstr>
      <vt:lpstr>Two Types of Relations</vt:lpstr>
      <vt:lpstr>Validity of Semantic Similarity</vt:lpstr>
      <vt:lpstr>Why Do This</vt:lpstr>
      <vt:lpstr>Word similarity for plagiarism detection</vt:lpstr>
      <vt:lpstr>Word similarity for historical linguistics: semantic change over time</vt:lpstr>
      <vt:lpstr>Task Evaluation: Correlation with Humans</vt:lpstr>
      <vt:lpstr>Evaluation: Word Choice Problems</vt:lpstr>
      <vt:lpstr>Evaluation: Malapropisms</vt:lpstr>
      <vt:lpstr>Two classes of similarity algorithms</vt:lpstr>
      <vt:lpstr>WordNet 3.1</vt:lpstr>
      <vt:lpstr>Terminology: lemma and wordform</vt:lpstr>
      <vt:lpstr>Lemmas have senses</vt:lpstr>
      <vt:lpstr>Homonymy: multi-sense as an artifact</vt:lpstr>
      <vt:lpstr>Homonymy causes problems for NLP applications</vt:lpstr>
      <vt:lpstr>Polysemy: related multi-sense</vt:lpstr>
      <vt:lpstr>Metonymy or Systematic Polysemy:  A systematic relationship between senses</vt:lpstr>
      <vt:lpstr>How do we know when a word has more than one sense?</vt:lpstr>
      <vt:lpstr>Synonyms</vt:lpstr>
      <vt:lpstr>Synonyms</vt:lpstr>
      <vt:lpstr>Synonymy is a relation  between senses rather than words</vt:lpstr>
      <vt:lpstr>Antonyms</vt:lpstr>
      <vt:lpstr>Hyponymy and Hypernymy</vt:lpstr>
      <vt:lpstr>Hyponymy more formally</vt:lpstr>
      <vt:lpstr>Hyponyms and Instances</vt:lpstr>
      <vt:lpstr>Meronymy</vt:lpstr>
      <vt:lpstr>Senses of “bass” in Wordnet</vt:lpstr>
      <vt:lpstr>How is “sense” defined in WordNet?</vt:lpstr>
      <vt:lpstr>WordNet Hypernym Hierarchy for “bass”</vt:lpstr>
      <vt:lpstr>WordNet Noun Relations</vt:lpstr>
      <vt:lpstr>WordNet VerbRelations</vt:lpstr>
      <vt:lpstr>WordNet: Viewed as a graph</vt:lpstr>
      <vt:lpstr>WordNet 3.1</vt:lpstr>
      <vt:lpstr>Word Similarity</vt:lpstr>
      <vt:lpstr>Why word similarity</vt:lpstr>
      <vt:lpstr>Word similarity and word relatedness</vt:lpstr>
      <vt:lpstr>Thesaurus-based similarity algorithms</vt:lpstr>
      <vt:lpstr>Path based similarity</vt:lpstr>
      <vt:lpstr>Refinements to path-based similarity</vt:lpstr>
      <vt:lpstr>Example: path-based similarity simpath(c1,c2) = 1/pathlen(c1,c2)</vt:lpstr>
      <vt:lpstr>Problem with basic path-based similarity</vt:lpstr>
      <vt:lpstr>Information content similarity metrics</vt:lpstr>
      <vt:lpstr>Information content similarity</vt:lpstr>
      <vt:lpstr>Information content similarity</vt:lpstr>
      <vt:lpstr>Information content: definitions</vt:lpstr>
      <vt:lpstr>Using information content for similarity:  the Resnik method</vt:lpstr>
      <vt:lpstr>Python Notebook Demo</vt:lpstr>
      <vt:lpstr>Other thesaurus-based similarity metrics</vt:lpstr>
      <vt:lpstr>Thesaurus Methods: Limitations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13: Lexical Semantics</dc:title>
  <dc:creator>Jonathan May</dc:creator>
  <cp:lastModifiedBy>Microsoft Office User</cp:lastModifiedBy>
  <cp:revision>35</cp:revision>
  <dcterms:created xsi:type="dcterms:W3CDTF">2017-10-03T00:26:14Z</dcterms:created>
  <dcterms:modified xsi:type="dcterms:W3CDTF">2017-10-09T18:38:06Z</dcterms:modified>
</cp:coreProperties>
</file>

<file path=docProps/thumbnail.jpeg>
</file>